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8" r:id="rId3"/>
    <p:sldId id="386" r:id="rId4"/>
    <p:sldId id="392" r:id="rId5"/>
    <p:sldId id="402" r:id="rId6"/>
    <p:sldId id="418" r:id="rId7"/>
    <p:sldId id="439" r:id="rId8"/>
    <p:sldId id="423" r:id="rId9"/>
    <p:sldId id="429" r:id="rId10"/>
    <p:sldId id="380" r:id="rId11"/>
    <p:sldId id="389" r:id="rId12"/>
    <p:sldId id="383" r:id="rId13"/>
    <p:sldId id="421" r:id="rId14"/>
    <p:sldId id="393" r:id="rId15"/>
    <p:sldId id="394" r:id="rId16"/>
    <p:sldId id="381" r:id="rId17"/>
    <p:sldId id="384" r:id="rId18"/>
    <p:sldId id="388" r:id="rId19"/>
    <p:sldId id="390" r:id="rId20"/>
    <p:sldId id="416" r:id="rId21"/>
    <p:sldId id="430" r:id="rId22"/>
    <p:sldId id="42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7" r:id="rId31"/>
    <p:sldId id="408" r:id="rId32"/>
    <p:sldId id="409" r:id="rId33"/>
    <p:sldId id="385" r:id="rId34"/>
    <p:sldId id="431" r:id="rId35"/>
    <p:sldId id="432" r:id="rId36"/>
    <p:sldId id="433" r:id="rId37"/>
    <p:sldId id="382" r:id="rId38"/>
    <p:sldId id="403" r:id="rId39"/>
    <p:sldId id="405" r:id="rId40"/>
    <p:sldId id="406" r:id="rId41"/>
    <p:sldId id="435" r:id="rId42"/>
    <p:sldId id="413" r:id="rId43"/>
    <p:sldId id="414" r:id="rId44"/>
    <p:sldId id="415" r:id="rId45"/>
    <p:sldId id="436" r:id="rId46"/>
    <p:sldId id="437" r:id="rId47"/>
    <p:sldId id="438" r:id="rId48"/>
    <p:sldId id="434" r:id="rId49"/>
    <p:sldId id="365" r:id="rId50"/>
    <p:sldId id="387" r:id="rId51"/>
    <p:sldId id="428" r:id="rId52"/>
    <p:sldId id="33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3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66C6-D92F-BD4A-84CF-B5BBC5FE4424}" type="datetimeFigureOut">
              <a:rPr lang="ru-RU" smtClean="0"/>
              <a:pPr/>
              <a:t>17.03.17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B04F-47F7-8B40-934F-836DAADD6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3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6C28-C9EB-C747-9355-02D40FE4C669}" type="datetimeFigureOut">
              <a:rPr lang="ru-RU" smtClean="0"/>
              <a:pPr/>
              <a:t>17.03.17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C87B-B6BA-F44B-8495-CC1663642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17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C87B-B6BA-F44B-8495-CC166364274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8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C87B-B6BA-F44B-8495-CC166364274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4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C87B-B6BA-F44B-8495-CC166364274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C87B-B6BA-F44B-8495-CC166364274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9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C87B-B6BA-F44B-8495-CC166364274A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6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14859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4859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36347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14859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36347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5" y="1492250"/>
            <a:ext cx="4038600" cy="9334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4919337"/>
            <a:ext cx="4038600" cy="748553"/>
          </a:xfr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90000"/>
              </a:lnSpc>
              <a:defRPr sz="4400">
                <a:latin typeface="Arial Black"/>
                <a:cs typeface="Arial Black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55600" indent="-3556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622300" indent="-3937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812800" indent="-3556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3pPr>
            <a:lvl4pPr marL="1079500" indent="-3937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4pPr>
            <a:lvl5pPr marL="1257300" indent="-3429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609" y="6249334"/>
            <a:ext cx="55403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6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82574" y="1492250"/>
            <a:ext cx="4247926" cy="3116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Search</a:t>
            </a:r>
            <a:r>
              <a:rPr lang="en-US" sz="4400" b="1" dirty="0"/>
              <a:t>, Domain Reduction</a:t>
            </a:r>
            <a:r>
              <a:rPr lang="ru-RU" sz="4400" b="1" dirty="0" smtClean="0"/>
              <a:t>:</a:t>
            </a:r>
            <a:r>
              <a:rPr lang="en-US" sz="4400" b="1" dirty="0" smtClean="0"/>
              <a:t> </a:t>
            </a:r>
            <a:r>
              <a:rPr lang="en-US" sz="4400" b="1" dirty="0" smtClean="0">
                <a:latin typeface="Arial"/>
                <a:cs typeface="Arial"/>
              </a:rPr>
              <a:t>Contributors’ Slides</a:t>
            </a:r>
            <a:r>
              <a:rPr lang="ru-RU" sz="4400" b="1" dirty="0" smtClean="0">
                <a:latin typeface="Arial"/>
                <a:cs typeface="Arial"/>
              </a:rPr>
              <a:t> </a:t>
            </a:r>
            <a:endParaRPr lang="ru-RU" sz="4400" dirty="0"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574" y="4608450"/>
            <a:ext cx="4247926" cy="1085906"/>
          </a:xfrm>
        </p:spPr>
        <p:txBody>
          <a:bodyPr>
            <a:noAutofit/>
          </a:bodyPr>
          <a:lstStyle/>
          <a:p>
            <a:pPr algn="r"/>
            <a:r>
              <a:rPr lang="en-US" sz="2100" dirty="0" smtClean="0"/>
              <a:t>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62199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Domain </a:t>
            </a:r>
            <a:r>
              <a:rPr lang="en-US" sz="6000" b="1" dirty="0">
                <a:solidFill>
                  <a:schemeClr val="accent1"/>
                </a:solidFill>
              </a:rPr>
              <a:t>reduction algorithm 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4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1800" dirty="0" smtClean="0"/>
              <a:t>Переменная </a:t>
            </a:r>
            <a:r>
              <a:rPr lang="en-US" sz="1800" dirty="0" smtClean="0"/>
              <a:t>V</a:t>
            </a:r>
            <a:r>
              <a:rPr lang="ru-RU" sz="1800" dirty="0" smtClean="0"/>
              <a:t> – то, чему можно присвоить значение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1800" dirty="0" smtClean="0"/>
              <a:t>Значение </a:t>
            </a:r>
            <a:r>
              <a:rPr lang="en-US" sz="1800" dirty="0" smtClean="0"/>
              <a:t>X – </a:t>
            </a:r>
            <a:r>
              <a:rPr lang="ru-RU" sz="1800" dirty="0" smtClean="0"/>
              <a:t>то, что можно присвоить переменной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1800" dirty="0" smtClean="0"/>
              <a:t>Домен </a:t>
            </a:r>
            <a:r>
              <a:rPr lang="en-US" sz="1800" dirty="0" smtClean="0"/>
              <a:t>D</a:t>
            </a:r>
            <a:r>
              <a:rPr lang="ru-RU" sz="1800" dirty="0" smtClean="0"/>
              <a:t> – набор значений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1800" dirty="0" smtClean="0"/>
              <a:t>Ограничение </a:t>
            </a:r>
            <a:r>
              <a:rPr lang="en-US" sz="1800" dirty="0" smtClean="0"/>
              <a:t>C – </a:t>
            </a:r>
            <a:r>
              <a:rPr lang="ru-RU" sz="1800" dirty="0" smtClean="0"/>
              <a:t>условие, наложенное на значения переменных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1800" dirty="0" smtClean="0"/>
              <a:t>Задача раскраски карты в 4 цвета: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800" dirty="0" smtClean="0"/>
              <a:t>V</a:t>
            </a:r>
            <a:r>
              <a:rPr lang="ru-RU" sz="1800" dirty="0" smtClean="0"/>
              <a:t> </a:t>
            </a:r>
            <a:r>
              <a:rPr lang="en-US" sz="1800" dirty="0" smtClean="0"/>
              <a:t>– </a:t>
            </a:r>
            <a:r>
              <a:rPr lang="ru-RU" sz="1800" dirty="0" smtClean="0"/>
              <a:t>область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800" dirty="0" smtClean="0"/>
              <a:t>X – </a:t>
            </a:r>
            <a:r>
              <a:rPr lang="ru-RU" sz="1800" dirty="0" smtClean="0"/>
              <a:t>цвет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800" dirty="0" smtClean="0"/>
              <a:t>D</a:t>
            </a:r>
            <a:r>
              <a:rPr lang="ru-RU" sz="1800" dirty="0" smtClean="0"/>
              <a:t> – множество цветов, в которые можно раскрасить область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800" dirty="0" smtClean="0"/>
              <a:t>C –</a:t>
            </a:r>
            <a:r>
              <a:rPr lang="ru-RU" sz="1800" dirty="0" smtClean="0"/>
              <a:t> граничащие области не могут быть раскрашены в один цвет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3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Glossary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816100"/>
            <a:ext cx="8093734" cy="443323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en-US" sz="2000" dirty="0" smtClean="0"/>
              <a:t>Variable V: something that can have assignment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000" dirty="0" smtClean="0"/>
              <a:t>Value X: something that can be in assignment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000" dirty="0" smtClean="0"/>
              <a:t>Domain D: bag of values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000" dirty="0" smtClean="0"/>
              <a:t>Constraint C: limit on variable values</a:t>
            </a:r>
          </a:p>
          <a:p>
            <a:pPr marL="0" indent="0">
              <a:spcBef>
                <a:spcPts val="1800"/>
              </a:spcBef>
              <a:buSzPct val="100000"/>
              <a:buNone/>
            </a:pPr>
            <a:r>
              <a:rPr lang="en-US" sz="2000" dirty="0" smtClean="0"/>
              <a:t>In example with states: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000" dirty="0" smtClean="0"/>
              <a:t>Variables = States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000" dirty="0" smtClean="0"/>
              <a:t>Values = Colors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000" dirty="0" smtClean="0"/>
              <a:t>Domains = Remaining color possibilities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000" dirty="0" smtClean="0"/>
              <a:t>Constraints = No states that share a boundary can have the same color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Попов К.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6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8473" y="207623"/>
            <a:ext cx="7556313" cy="1116106"/>
          </a:xfrm>
        </p:spPr>
        <p:txBody>
          <a:bodyPr anchor="ctr"/>
          <a:lstStyle/>
          <a:p>
            <a:r>
              <a:rPr lang="en-US" dirty="0" smtClean="0"/>
              <a:t>VOCABULARY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884" y="1323729"/>
            <a:ext cx="8941777" cy="46902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b="1" dirty="0" smtClean="0"/>
              <a:t>VARIABLE V: </a:t>
            </a:r>
            <a:r>
              <a:rPr lang="en-US" sz="2400" dirty="0" smtClean="0"/>
              <a:t>something that can have an assignment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b="1" dirty="0" smtClean="0"/>
              <a:t>VALUE X:</a:t>
            </a:r>
            <a:r>
              <a:rPr lang="en-US" sz="2400" dirty="0" smtClean="0"/>
              <a:t> something that can be an assignment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b="1" dirty="0" smtClean="0"/>
              <a:t>DOMAIN D:</a:t>
            </a:r>
            <a:r>
              <a:rPr lang="en-US" sz="2400" dirty="0" smtClean="0"/>
              <a:t> bag of values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b="1" dirty="0" smtClean="0"/>
              <a:t>CONSTRAINT C:</a:t>
            </a:r>
            <a:r>
              <a:rPr lang="en-US" sz="2400" dirty="0" smtClean="0"/>
              <a:t> limit on variable values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9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b="1" i="1" u="sng" dirty="0" smtClean="0"/>
              <a:t>EXAMPLE: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b="1" dirty="0" smtClean="0"/>
              <a:t>Variables:</a:t>
            </a:r>
            <a:r>
              <a:rPr lang="en-US" sz="2400" dirty="0" smtClean="0"/>
              <a:t> States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b="1" dirty="0" smtClean="0"/>
              <a:t>Values:</a:t>
            </a:r>
            <a:r>
              <a:rPr lang="en-US" sz="2400" dirty="0" smtClean="0"/>
              <a:t> colors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b="1" dirty="0" smtClean="0"/>
              <a:t>Domains:</a:t>
            </a:r>
            <a:r>
              <a:rPr lang="en-US" sz="2400" dirty="0" smtClean="0"/>
              <a:t> remaining color possibilities on a particular State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b="1" dirty="0" smtClean="0"/>
              <a:t>Constraint:</a:t>
            </a:r>
            <a:r>
              <a:rPr lang="en-US" sz="2400" dirty="0" smtClean="0"/>
              <a:t> no States with the same color can share a boundary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Кузьмин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6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98600" y="484200"/>
            <a:ext cx="7555680" cy="11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Сокращение доменов. Определения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98600" y="1930320"/>
            <a:ext cx="8093160" cy="431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Variable (v) – переменная: объект, которому можно что-то присвоить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Value (x) – значение, которое можно присвоить переменной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Domain (d) – домен, некоторый набор значений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Constraint (c) – ограничение, налагаемое на значения переменной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8298720" y="6249240"/>
            <a:ext cx="553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1545FA-C1F8-4F4F-9839-EF6099AE4BD1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98600" y="6249240"/>
            <a:ext cx="6122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43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98600" y="484200"/>
            <a:ext cx="7555680" cy="11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Задача о раскраске карты в 4 цвета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201960" y="2224800"/>
            <a:ext cx="3256560" cy="431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Переменные – штаты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Значения – цвета (</a:t>
            </a:r>
            <a:r>
              <a:rPr lang="ru-RU" sz="2000" b="1" strike="noStrike" spc="-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ru-RU" sz="2000" b="1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ru-RU" sz="20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ru-RU" sz="2000" b="1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Домены – цвета, в которые ещё можно раскрасить штат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– соседние штаты должны быть разного цвета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8298720" y="6249240"/>
            <a:ext cx="553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1F400E-325A-41DF-9377-30140A5CF910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498600" y="6249240"/>
            <a:ext cx="6122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Изображение 49"/>
          <p:cNvPicPr/>
          <p:nvPr/>
        </p:nvPicPr>
        <p:blipFill>
          <a:blip r:embed="rId2"/>
          <a:stretch/>
        </p:blipFill>
        <p:spPr>
          <a:xfrm>
            <a:off x="3458880" y="2231280"/>
            <a:ext cx="5410440" cy="3346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1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Domain reduction algorithm terminology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21416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000" dirty="0" smtClean="0"/>
              <a:t>Алгоритм сокращения доменов подходит для решения многих задач (например, раскраска карт или управление ресурсами) и потому оперирует абстрактными сущностями: </a:t>
            </a:r>
            <a:r>
              <a:rPr lang="ru-RU" sz="2000" b="1" dirty="0" smtClean="0"/>
              <a:t>переменными</a:t>
            </a:r>
            <a:r>
              <a:rPr lang="ru-RU" sz="2000" dirty="0" smtClean="0"/>
              <a:t>, </a:t>
            </a:r>
            <a:r>
              <a:rPr lang="ru-RU" sz="2000" b="1" dirty="0" smtClean="0"/>
              <a:t>значениями</a:t>
            </a:r>
            <a:r>
              <a:rPr lang="ru-RU" sz="2000" dirty="0" smtClean="0"/>
              <a:t>, </a:t>
            </a:r>
            <a:r>
              <a:rPr lang="ru-RU" sz="2000" b="1" dirty="0" smtClean="0"/>
              <a:t>доменами</a:t>
            </a:r>
            <a:r>
              <a:rPr lang="ru-RU" sz="2000" dirty="0" smtClean="0"/>
              <a:t> и </a:t>
            </a:r>
            <a:r>
              <a:rPr lang="ru-RU" sz="2000" b="1" dirty="0" smtClean="0"/>
              <a:t>условиями</a:t>
            </a:r>
            <a:r>
              <a:rPr lang="ru-RU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000" dirty="0" smtClean="0"/>
              <a:t>Эти сущности можно наглядно показать на примере задачи раскраски карты штатов в 4 цвета: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Шрамов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8428" y="4688894"/>
            <a:ext cx="1354367" cy="989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00B050"/>
                </a:solidFill>
              </a:rPr>
              <a:t>G</a:t>
            </a:r>
            <a:r>
              <a:rPr lang="en-US" sz="2400" dirty="0" smtClean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chemeClr val="accent5"/>
                </a:solidFill>
              </a:rPr>
              <a:t>O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2883" y="4170419"/>
            <a:ext cx="895545" cy="1507652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8428" y="4170419"/>
            <a:ext cx="980389" cy="518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G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817" y="4170419"/>
            <a:ext cx="933254" cy="518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2795" y="4688894"/>
            <a:ext cx="559276" cy="989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17745" y="417419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3340" y="411763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71400" y="412488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7807" y="463597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780934" y="4672823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80119" y="5162351"/>
            <a:ext cx="153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/>
                <a:cs typeface="Arial"/>
              </a:rPr>
              <a:t>Переменная</a:t>
            </a:r>
          </a:p>
          <a:p>
            <a:pPr algn="ctr"/>
            <a:r>
              <a:rPr lang="ru-RU" dirty="0" smtClean="0">
                <a:latin typeface="Arial"/>
                <a:cs typeface="Arial"/>
              </a:rPr>
              <a:t>(= штат)</a:t>
            </a:r>
          </a:p>
        </p:txBody>
      </p:sp>
      <p:cxnSp>
        <p:nvCxnSpPr>
          <p:cNvPr id="37" name="Прямая со стрелкой 36"/>
          <p:cNvCxnSpPr>
            <a:stCxn id="35" idx="3"/>
          </p:cNvCxnSpPr>
          <p:nvPr/>
        </p:nvCxnSpPr>
        <p:spPr>
          <a:xfrm flipV="1">
            <a:off x="2111232" y="4611071"/>
            <a:ext cx="1182818" cy="874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895168" y="4909250"/>
            <a:ext cx="1165830" cy="55986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221906" y="5894709"/>
            <a:ext cx="12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/>
                <a:cs typeface="Arial"/>
              </a:rPr>
              <a:t>Значения</a:t>
            </a:r>
          </a:p>
          <a:p>
            <a:pPr algn="ctr"/>
            <a:r>
              <a:rPr lang="ru-RU" dirty="0" smtClean="0">
                <a:latin typeface="Arial"/>
                <a:cs typeface="Arial"/>
              </a:rPr>
              <a:t>(= цвета)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47" name="Прямая со стрелкой 46"/>
          <p:cNvCxnSpPr>
            <a:stCxn id="42" idx="0"/>
          </p:cNvCxnSpPr>
          <p:nvPr/>
        </p:nvCxnSpPr>
        <p:spPr>
          <a:xfrm flipH="1" flipV="1">
            <a:off x="3360655" y="5011377"/>
            <a:ext cx="463715" cy="883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2" idx="0"/>
          </p:cNvCxnSpPr>
          <p:nvPr/>
        </p:nvCxnSpPr>
        <p:spPr>
          <a:xfrm flipV="1">
            <a:off x="3824370" y="5260157"/>
            <a:ext cx="332851" cy="634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2" idx="0"/>
          </p:cNvCxnSpPr>
          <p:nvPr/>
        </p:nvCxnSpPr>
        <p:spPr>
          <a:xfrm flipV="1">
            <a:off x="3824370" y="5260157"/>
            <a:ext cx="964447" cy="634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56738" y="5903530"/>
            <a:ext cx="2196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/>
                <a:cs typeface="Arial"/>
              </a:rPr>
              <a:t>Домен (= набор</a:t>
            </a:r>
          </a:p>
          <a:p>
            <a:pPr algn="ctr"/>
            <a:r>
              <a:rPr lang="ru-RU" dirty="0">
                <a:latin typeface="Arial"/>
                <a:cs typeface="Arial"/>
              </a:rPr>
              <a:t>д</a:t>
            </a:r>
            <a:r>
              <a:rPr lang="ru-RU" dirty="0" smtClean="0">
                <a:latin typeface="Arial"/>
                <a:cs typeface="Arial"/>
              </a:rPr>
              <a:t>оступных цветов)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54" name="Прямая со стрелкой 53"/>
          <p:cNvCxnSpPr>
            <a:endCxn id="39" idx="5"/>
          </p:cNvCxnSpPr>
          <p:nvPr/>
        </p:nvCxnSpPr>
        <p:spPr>
          <a:xfrm flipH="1" flipV="1">
            <a:off x="4890266" y="5387124"/>
            <a:ext cx="512815" cy="596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05246" y="4775992"/>
            <a:ext cx="40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O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165222" y="5205781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endParaRPr lang="ru-RU" sz="2400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5403081" y="4842100"/>
            <a:ext cx="215294" cy="303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966820" y="5011378"/>
            <a:ext cx="309810" cy="265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76630" y="5011378"/>
            <a:ext cx="201453" cy="3603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485611" y="5027449"/>
            <a:ext cx="133743" cy="344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4639440" y="5027450"/>
            <a:ext cx="250826" cy="34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>
            <a:off x="5469686" y="5127241"/>
            <a:ext cx="119934" cy="284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40069" y="4174191"/>
            <a:ext cx="2510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Backup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(попали в тупик =</a:t>
            </a:r>
            <a:r>
              <a:rPr lang="en-US" dirty="0" smtClean="0">
                <a:latin typeface="Arial"/>
                <a:cs typeface="Arial"/>
              </a:rPr>
              <a:t>&gt; </a:t>
            </a:r>
            <a:r>
              <a:rPr lang="ru-RU" dirty="0">
                <a:latin typeface="Arial"/>
                <a:cs typeface="Arial"/>
              </a:rPr>
              <a:t>н</a:t>
            </a:r>
            <a:r>
              <a:rPr lang="ru-RU" dirty="0" smtClean="0">
                <a:latin typeface="Arial"/>
                <a:cs typeface="Arial"/>
              </a:rPr>
              <a:t>адо попробовать другой</a:t>
            </a:r>
          </a:p>
          <a:p>
            <a:r>
              <a:rPr lang="ru-RU" dirty="0">
                <a:latin typeface="Arial"/>
                <a:cs typeface="Arial"/>
              </a:rPr>
              <a:t>ц</a:t>
            </a:r>
            <a:r>
              <a:rPr lang="ru-RU" dirty="0" smtClean="0">
                <a:latin typeface="Arial"/>
                <a:cs typeface="Arial"/>
              </a:rPr>
              <a:t>вет на одном из уровней выше)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116" name="Прямая со стрелкой 115"/>
          <p:cNvCxnSpPr>
            <a:stCxn id="114" idx="1"/>
          </p:cNvCxnSpPr>
          <p:nvPr/>
        </p:nvCxnSpPr>
        <p:spPr>
          <a:xfrm flipH="1">
            <a:off x="5535836" y="4912855"/>
            <a:ext cx="804233" cy="356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98174" y="4124881"/>
            <a:ext cx="244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Условие: соседние штаты должны иметь разные цвета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38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Domain reduction algorithm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 marL="0" indent="0" defTabSz="180000">
              <a:lnSpc>
                <a:spcPct val="140000"/>
              </a:lnSpc>
              <a:spcBef>
                <a:spcPts val="1800"/>
              </a:spcBef>
              <a:buSzPct val="100000"/>
              <a:buNone/>
              <a:tabLst>
                <a:tab pos="180000" algn="l"/>
                <a:tab pos="360000" algn="l"/>
              </a:tabLst>
            </a:pPr>
            <a:r>
              <a:rPr lang="en-US" sz="2400" dirty="0" smtClean="0"/>
              <a:t>FOR EACH </a:t>
            </a:r>
            <a:r>
              <a:rPr lang="en-US" sz="2400" i="1" dirty="0" smtClean="0"/>
              <a:t>DFS</a:t>
            </a:r>
            <a:r>
              <a:rPr lang="en-US" sz="2400" dirty="0" smtClean="0"/>
              <a:t> ASSIGNMENT</a:t>
            </a:r>
            <a:br>
              <a:rPr lang="en-US" sz="2400" dirty="0" smtClean="0"/>
            </a:br>
            <a:r>
              <a:rPr lang="en-US" sz="2400" dirty="0" smtClean="0"/>
              <a:t>	FOR EACH VARIABLE </a:t>
            </a:r>
            <a:r>
              <a:rPr lang="en-US" sz="2400" i="1" dirty="0" smtClean="0"/>
              <a:t>V</a:t>
            </a:r>
            <a:r>
              <a:rPr lang="en-US" sz="2400" i="1" baseline="-25000" dirty="0"/>
              <a:t>i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CONSIDERED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FOR EACH </a:t>
            </a:r>
            <a:r>
              <a:rPr lang="en-US" sz="2400" i="1" dirty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IN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		FOR EACH CONSTRAINT </a:t>
            </a:r>
            <a:r>
              <a:rPr lang="en-US" sz="2400" i="1" dirty="0" smtClean="0"/>
              <a:t>C(X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</a:t>
            </a:r>
            <a:r>
              <a:rPr lang="en-US" sz="2400" dirty="0" smtClean="0"/>
              <a:t>WHERE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</a:t>
            </a:r>
            <a:r>
              <a:rPr lang="en-US" sz="2400" i="1" dirty="0" err="1" smtClean="0">
                <a:sym typeface="Symbol" panose="05050102010706020507" pitchFamily="18" charset="2"/>
              </a:rPr>
              <a:t>D</a:t>
            </a:r>
            <a:r>
              <a:rPr lang="en-US" sz="2400" i="1" baseline="-25000" dirty="0" err="1" smtClean="0">
                <a:sym typeface="Symbol" panose="05050102010706020507" pitchFamily="18" charset="2"/>
              </a:rPr>
              <a:t>j</a:t>
            </a:r>
            <a:r>
              <a:rPr lang="en-US" sz="2400" i="1" baseline="-25000" dirty="0">
                <a:sym typeface="Symbol" panose="05050102010706020507" pitchFamily="18" charset="2"/>
              </a:rPr>
              <a:t/>
            </a:r>
            <a:br>
              <a:rPr lang="en-US" sz="2400" i="1" baseline="-25000" dirty="0">
                <a:sym typeface="Symbol" panose="05050102010706020507" pitchFamily="18" charset="2"/>
              </a:rPr>
            </a:br>
            <a:r>
              <a:rPr lang="en-US" sz="2400" baseline="-25000" dirty="0" smtClean="0">
                <a:sym typeface="Symbol" panose="05050102010706020507" pitchFamily="18" charset="2"/>
              </a:rPr>
              <a:t>				</a:t>
            </a:r>
            <a:r>
              <a:rPr lang="en-US" sz="2400" dirty="0" smtClean="0">
                <a:sym typeface="Symbol" panose="05050102010706020507" pitchFamily="18" charset="2"/>
              </a:rPr>
              <a:t>IF </a:t>
            </a:r>
            <a:r>
              <a:rPr lang="en-US" sz="2400" dirty="0" smtClean="0">
                <a:ea typeface="Arial Unicode MS" panose="020B0604020202020204" pitchFamily="34" charset="-128"/>
                <a:sym typeface="Symbol" panose="05050102010706020507" pitchFamily="18" charset="2"/>
              </a:rPr>
              <a:t>∄</a:t>
            </a:r>
            <a:r>
              <a:rPr lang="ru-RU" sz="2400" dirty="0" smtClean="0">
                <a:ea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en-US" sz="2400" i="1" dirty="0" err="1" smtClean="0">
                <a:ea typeface="Arial Unicode MS" panose="020B0604020202020204" pitchFamily="34" charset="-128"/>
                <a:sym typeface="Symbol" panose="05050102010706020507" pitchFamily="18" charset="2"/>
              </a:rPr>
              <a:t>X</a:t>
            </a:r>
            <a:r>
              <a:rPr lang="en-US" sz="2400" i="1" baseline="-25000" dirty="0" err="1" smtClean="0">
                <a:ea typeface="Arial Unicode MS" panose="020B0604020202020204" pitchFamily="34" charset="-128"/>
                <a:sym typeface="Symbol" panose="05050102010706020507" pitchFamily="18" charset="2"/>
              </a:rPr>
              <a:t>j</a:t>
            </a:r>
            <a:r>
              <a:rPr lang="en-US" sz="2400" dirty="0" smtClean="0">
                <a:ea typeface="Arial Unicode MS" panose="020B0604020202020204" pitchFamily="34" charset="-128"/>
                <a:sym typeface="Symbol" panose="05050102010706020507" pitchFamily="18" charset="2"/>
              </a:rPr>
              <a:t>: </a:t>
            </a:r>
            <a:r>
              <a:rPr lang="en-US" sz="2400" i="1" dirty="0"/>
              <a:t>C(X</a:t>
            </a:r>
            <a:r>
              <a:rPr lang="en-US" sz="2400" i="1" baseline="-25000" dirty="0"/>
              <a:t>i</a:t>
            </a:r>
            <a:r>
              <a:rPr lang="en-US" sz="2400" i="1" dirty="0"/>
              <a:t>,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j</a:t>
            </a:r>
            <a:r>
              <a:rPr lang="en-US" sz="2400" i="1" dirty="0"/>
              <a:t>) </a:t>
            </a:r>
            <a:r>
              <a:rPr lang="en-US" sz="2400" dirty="0" smtClean="0"/>
              <a:t>SATISFIED</a:t>
            </a:r>
            <a:br>
              <a:rPr lang="en-US" sz="2400" dirty="0" smtClean="0"/>
            </a:br>
            <a:r>
              <a:rPr lang="en-US" sz="2400" dirty="0" smtClean="0"/>
              <a:t>					</a:t>
            </a:r>
            <a:r>
              <a:rPr lang="en-US" sz="2400" dirty="0" smtClean="0">
                <a:sym typeface="Symbol" panose="05050102010706020507" pitchFamily="18" charset="2"/>
              </a:rPr>
              <a:t>REMOVE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FROM </a:t>
            </a:r>
            <a:r>
              <a:rPr lang="en-US" sz="2400" i="1" dirty="0" smtClean="0">
                <a:sym typeface="Symbol" panose="05050102010706020507" pitchFamily="18" charset="2"/>
              </a:rPr>
              <a:t>D</a:t>
            </a:r>
            <a:r>
              <a:rPr lang="en-US" sz="2400" i="1" baseline="-25000" dirty="0" smtClean="0">
                <a:sym typeface="Symbol" panose="05050102010706020507" pitchFamily="18" charset="2"/>
              </a:rPr>
              <a:t>i</a:t>
            </a:r>
            <a:br>
              <a:rPr lang="en-US" sz="2400" i="1" baseline="-25000" dirty="0" smtClean="0">
                <a:sym typeface="Symbol" panose="05050102010706020507" pitchFamily="18" charset="2"/>
              </a:rPr>
            </a:br>
            <a:r>
              <a:rPr lang="en-US" sz="2400" i="1" baseline="-25000" dirty="0" smtClean="0">
                <a:sym typeface="Symbol" panose="05050102010706020507" pitchFamily="18" charset="2"/>
              </a:rPr>
              <a:t>				</a:t>
            </a:r>
            <a:r>
              <a:rPr lang="en-US" sz="2400" dirty="0" smtClean="0">
                <a:sym typeface="Symbol" panose="05050102010706020507" pitchFamily="18" charset="2"/>
              </a:rPr>
              <a:t>IF </a:t>
            </a:r>
            <a:r>
              <a:rPr lang="en-US" sz="2400" i="1" dirty="0" smtClean="0">
                <a:sym typeface="Symbol" panose="05050102010706020507" pitchFamily="18" charset="2"/>
              </a:rPr>
              <a:t>D</a:t>
            </a:r>
            <a:r>
              <a:rPr lang="en-US" sz="2400" i="1" baseline="-25000" dirty="0" smtClean="0">
                <a:sym typeface="Symbol" panose="05050102010706020507" pitchFamily="18" charset="2"/>
              </a:rPr>
              <a:t>i </a:t>
            </a:r>
            <a:r>
              <a:rPr lang="en-US" sz="2400" dirty="0" smtClean="0">
                <a:sym typeface="Symbol" panose="05050102010706020507" pitchFamily="18" charset="2"/>
              </a:rPr>
              <a:t>EMPTY BACKUP</a:t>
            </a:r>
            <a:endParaRPr lang="ru-RU" sz="2400" i="1" baseline="-25000" dirty="0">
              <a:sym typeface="Symbol" panose="05050102010706020507" pitchFamily="18" charset="2"/>
            </a:endParaRPr>
          </a:p>
          <a:p>
            <a:pPr marL="0" indent="0">
              <a:lnSpc>
                <a:spcPct val="140000"/>
              </a:lnSpc>
              <a:spcBef>
                <a:spcPts val="1200"/>
              </a:spcBef>
              <a:buSzPct val="100000"/>
              <a:buNone/>
              <a:tabLst>
                <a:tab pos="180000" algn="l"/>
                <a:tab pos="360000" algn="l"/>
              </a:tabLst>
            </a:pPr>
            <a:r>
              <a:rPr lang="en-US" sz="2400" i="1" dirty="0" smtClean="0">
                <a:solidFill>
                  <a:srgbClr val="0070C0"/>
                </a:solidFill>
                <a:sym typeface="Symbol" panose="05050102010706020507" pitchFamily="18" charset="2"/>
              </a:rPr>
              <a:t>When we consider variable?</a:t>
            </a:r>
            <a:endParaRPr lang="en-US" sz="2400" i="1" dirty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Попов К.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7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8474" y="283880"/>
            <a:ext cx="7556313" cy="1277471"/>
          </a:xfrm>
        </p:spPr>
        <p:txBody>
          <a:bodyPr anchor="ctr"/>
          <a:lstStyle/>
          <a:p>
            <a:r>
              <a:rPr lang="en-US" dirty="0"/>
              <a:t>Domain reduction algorithm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4" y="1561351"/>
            <a:ext cx="8093734" cy="46661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ariable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V: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X: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something that can be in assignment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D: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Constraint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C: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Pseudocode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>
              <a:lnSpc>
                <a:spcPct val="150000"/>
              </a:lnSpc>
              <a:buNone/>
            </a:pPr>
            <a:r>
              <a:rPr lang="ru-RU" sz="16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ru-RU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</a:t>
            </a:r>
            <a:r>
              <a:rPr lang="ru-RU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depth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search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assignment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ru-RU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ru-RU" sz="16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ru-RU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</a:t>
            </a:r>
            <a:r>
              <a:rPr lang="ru-RU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Vi</a:t>
            </a:r>
            <a:r>
              <a:rPr lang="ru-RU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considered</a:t>
            </a:r>
            <a:endParaRPr lang="ru-RU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ru-RU" sz="16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ru-RU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</a:t>
            </a:r>
            <a:r>
              <a:rPr lang="ru-RU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Xi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Di</a:t>
            </a:r>
            <a:endParaRPr lang="ru-RU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ru-RU" sz="16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ru-RU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</a:t>
            </a:r>
            <a:r>
              <a:rPr lang="ru-RU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constraint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Xi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Xj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ru-RU" sz="16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Xj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dirty="0" smtClean="0"/>
              <a:t>ϵ</a:t>
            </a:r>
            <a:r>
              <a:rPr lang="en-US" sz="1600" dirty="0" smtClean="0"/>
              <a:t> </a:t>
            </a:r>
            <a:r>
              <a:rPr lang="ru-RU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Dj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ru-RU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1600" dirty="0" smtClean="0"/>
              <a:t>∄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Xj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such that, C 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Xi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Xj</a:t>
            </a: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is satisfied</a:t>
            </a:r>
          </a:p>
          <a:p>
            <a:pPr marL="2667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</a:t>
            </a:r>
            <a:r>
              <a:rPr lang="ru-RU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remove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Xi from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</a:t>
            </a:r>
            <a:endParaRPr lang="ru-RU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lvl="1" indent="0">
              <a:buNone/>
            </a:pPr>
            <a:r>
              <a:rPr lang="ru-RU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ru-RU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Di is empty</a:t>
            </a:r>
          </a:p>
          <a:p>
            <a:pPr marL="266700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back up</a:t>
            </a:r>
          </a:p>
          <a:p>
            <a:pPr marL="266700" lvl="1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lvl="1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2000" b="1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Savostin</a:t>
            </a:r>
            <a:r>
              <a:rPr lang="en-US" dirty="0"/>
              <a:t> Peter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сокращения домена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7" name="Изображение 6" descr="Снимок экрана 2017-03-15 в 18.27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46300"/>
            <a:ext cx="7943009" cy="33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663366"/>
                </a:solidFill>
              </a:rPr>
              <a:t>Термины и основные понятия</a:t>
            </a:r>
            <a:endParaRPr lang="ru-RU" sz="60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0373" y="449169"/>
            <a:ext cx="7737287" cy="1116106"/>
          </a:xfrm>
        </p:spPr>
        <p:txBody>
          <a:bodyPr anchor="ctr"/>
          <a:lstStyle/>
          <a:p>
            <a:r>
              <a:rPr lang="en-US" dirty="0" smtClean="0"/>
              <a:t>Procedure of coloring </a:t>
            </a:r>
            <a:br>
              <a:rPr lang="en-US" dirty="0" smtClean="0"/>
            </a:br>
            <a:r>
              <a:rPr lang="en-US" dirty="0" smtClean="0"/>
              <a:t>states</a:t>
            </a:r>
            <a:endParaRPr lang="ru-RU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Цзян </a:t>
            </a:r>
            <a:r>
              <a:rPr lang="ru-RU" dirty="0" err="1" smtClean="0">
                <a:solidFill>
                  <a:schemeClr val="accent3"/>
                </a:solidFill>
              </a:rPr>
              <a:t>Лэй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942973" y="1864134"/>
                <a:ext cx="7950200" cy="371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pc="20" dirty="0" smtClean="0"/>
                  <a:t>For each DFS assignment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pc="20" dirty="0"/>
                  <a:t> </a:t>
                </a:r>
                <a:r>
                  <a:rPr kumimoji="1" lang="en-US" altLang="zh-CN" spc="20" dirty="0" smtClean="0"/>
                  <a:t>   For each variable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sz="2000" b="1" i="1" spc="2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kumimoji="1" lang="en-US" altLang="zh-CN" sz="2000" b="1" i="1" spc="20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spc="20" dirty="0" smtClean="0"/>
                  <a:t> considered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pc="20" dirty="0" smtClean="0"/>
                  <a:t>         For each 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sz="2000" b="1" i="1" spc="2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000" b="1" i="1" spc="20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sz="2000" b="1" spc="20" dirty="0" smtClean="0"/>
                  <a:t> </a:t>
                </a:r>
                <a:r>
                  <a:rPr kumimoji="1" lang="en-US" altLang="zh-CN" spc="20" dirty="0" smtClean="0"/>
                  <a:t>in 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sz="2000" b="1" i="1" spc="2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 smtClean="0">
                            <a:latin typeface="Cambria Math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zh-CN" sz="2000" b="1" i="1" spc="2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sz="2000" b="1" spc="20" dirty="0"/>
                  <a:t> </a:t>
                </a:r>
                <a:r>
                  <a:rPr kumimoji="1" lang="en-US" altLang="zh-CN" sz="2000" b="1" spc="20" dirty="0" smtClean="0"/>
                  <a:t> </a:t>
                </a:r>
                <a:r>
                  <a:rPr kumimoji="1" lang="en-US" altLang="zh-CN" spc="20" dirty="0" smtClean="0"/>
                  <a:t>(domain)</a:t>
                </a:r>
                <a:endParaRPr kumimoji="1" lang="en-US" altLang="zh-CN" spc="2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000" b="1" spc="20" dirty="0" smtClean="0"/>
                  <a:t>            </a:t>
                </a:r>
                <a:r>
                  <a:rPr kumimoji="1" lang="en-US" altLang="zh-CN" spc="20" dirty="0" smtClean="0"/>
                  <a:t>For each constraint </a:t>
                </a:r>
                <a:r>
                  <a:rPr kumimoji="1" lang="en-US" altLang="zh-CN" sz="2000" b="1" i="1" spc="20" dirty="0" smtClean="0"/>
                  <a:t>c </a:t>
                </a:r>
                <a:r>
                  <a:rPr kumimoji="1" lang="en-US" altLang="zh-CN" spc="20" dirty="0" smtClean="0"/>
                  <a:t>(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sz="2000" b="1" i="1" spc="2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000" b="1" i="1" spc="2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sz="2000" b="1" spc="20" dirty="0"/>
                  <a:t> </a:t>
                </a:r>
                <a:r>
                  <a:rPr kumimoji="1" lang="en-US" altLang="zh-CN" sz="2000" spc="20" dirty="0"/>
                  <a:t>,</a:t>
                </a:r>
                <a:r>
                  <a:rPr kumimoji="1" lang="en-US" altLang="zh-CN" sz="2000" b="1" spc="20" dirty="0"/>
                  <a:t>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sz="2000" b="1" i="1" spc="2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000" b="1" i="1" spc="20" smtClean="0">
                            <a:latin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en-US" altLang="zh-CN" sz="2000" b="1" spc="20" dirty="0"/>
                  <a:t> </a:t>
                </a:r>
                <a:r>
                  <a:rPr kumimoji="1" lang="en-US" altLang="zh-CN" spc="20" dirty="0" smtClean="0"/>
                  <a:t>) where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sz="2000" b="1" i="1" spc="2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000" b="1" i="1" spc="20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kumimoji="1" lang="en-US" altLang="zh-CN" sz="2000" b="1" i="1" spc="2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en-US" altLang="zh-CN" sz="2000" b="1" i="1" spc="20" dirty="0" smtClean="0"/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000" b="1" i="1" spc="20" dirty="0" smtClean="0"/>
                  <a:t>                </a:t>
                </a:r>
                <a:r>
                  <a:rPr kumimoji="1" lang="en-US" altLang="zh-CN" spc="20" dirty="0" smtClean="0"/>
                  <a:t>If </a:t>
                </a:r>
                <a14:m>
                  <m:oMath xmlns="" xmlns:m="http://schemas.openxmlformats.org/officeDocument/2006/math">
                    <m:r>
                      <a:rPr kumimoji="1" lang="en-US" altLang="zh-CN" sz="2000" b="1" i="1" spc="2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∄</m:t>
                    </m:r>
                    <m:sSub>
                      <m:sSubPr>
                        <m:ctrlP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</m:sub>
                    </m:sSub>
                    <m:r>
                      <a:rPr kumimoji="1" lang="en-US" altLang="zh-CN" sz="2000" b="1" i="1" spc="2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∋</m:t>
                    </m:r>
                    <m:r>
                      <a:rPr kumimoji="1" lang="en-US" altLang="zh-CN" sz="2000" b="1" i="1" spc="2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𝒄</m:t>
                    </m:r>
                    <m:r>
                      <a:rPr kumimoji="1" lang="en-US" altLang="zh-CN" sz="2000" b="1" i="1" spc="2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kumimoji="1" lang="en-US" altLang="zh-CN" sz="2000" b="1" i="1" spc="2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000" b="1" i="1" spc="2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</m:sub>
                    </m:sSub>
                    <m:r>
                      <a:rPr kumimoji="1" lang="en-US" altLang="zh-CN" sz="2000" b="1" i="1" spc="2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b="1" i="1" spc="20" dirty="0" smtClean="0"/>
                  <a:t> </a:t>
                </a:r>
                <a:r>
                  <a:rPr kumimoji="1" lang="en-US" altLang="zh-CN" spc="20" dirty="0" smtClean="0"/>
                  <a:t>satisfied</a:t>
                </a:r>
                <a:endParaRPr kumimoji="1" lang="en-US" altLang="zh-CN" spc="2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b="1" i="1" spc="20" dirty="0" smtClean="0"/>
                  <a:t>                      </a:t>
                </a:r>
                <a:r>
                  <a:rPr kumimoji="1" lang="en-US" altLang="zh-CN" spc="20" dirty="0" smtClean="0"/>
                  <a:t>Remove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sz="2000" b="1" i="1" spc="2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sz="2000" b="1" i="1" spc="2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b="1" spc="20" dirty="0"/>
                  <a:t> </a:t>
                </a:r>
                <a:r>
                  <a:rPr kumimoji="1" lang="en-US" altLang="zh-CN" spc="20" dirty="0" smtClean="0"/>
                  <a:t>from 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sz="2000" b="1" i="1" spc="2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1" i="1" spc="20">
                            <a:latin typeface="Cambria Math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zh-CN" sz="2000" b="1" i="1" spc="2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b="1" spc="20" dirty="0"/>
                  <a:t> </a:t>
                </a:r>
                <a:endParaRPr kumimoji="1" lang="en-US" altLang="zh-CN" b="1" spc="2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b="1" i="1" spc="20" dirty="0"/>
                  <a:t>	 </a:t>
                </a:r>
                <a:r>
                  <a:rPr kumimoji="1" lang="en-US" altLang="zh-CN" b="1" i="1" spc="20" dirty="0" smtClean="0"/>
                  <a:t> </a:t>
                </a:r>
                <a:r>
                  <a:rPr kumimoji="1" lang="en-US" altLang="zh-CN" spc="20" dirty="0" smtClean="0"/>
                  <a:t>If 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zh-CN" b="1" i="1" spc="2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1" i="1" spc="20">
                            <a:latin typeface="Cambria Math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zh-CN" b="1" i="1" spc="2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spc="20" dirty="0" smtClean="0"/>
                  <a:t> is empty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b="1" i="1" spc="20" dirty="0"/>
                  <a:t>	 </a:t>
                </a:r>
                <a:r>
                  <a:rPr kumimoji="1" lang="en-US" altLang="zh-CN" b="1" i="1" spc="20" dirty="0" smtClean="0"/>
                  <a:t>      </a:t>
                </a:r>
                <a:r>
                  <a:rPr kumimoji="1" lang="en-US" altLang="zh-CN" spc="20" dirty="0" smtClean="0"/>
                  <a:t>Backup</a:t>
                </a:r>
                <a:endParaRPr kumimoji="1" lang="en-US" altLang="zh-CN" spc="2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3" y="1864134"/>
                <a:ext cx="7950200" cy="3713196"/>
              </a:xfrm>
              <a:prstGeom prst="rect">
                <a:avLst/>
              </a:prstGeom>
              <a:blipFill rotWithShape="0">
                <a:blip r:embed="rId3"/>
                <a:stretch>
                  <a:fillRect l="-690" b="-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20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sz="3600" dirty="0" smtClean="0"/>
              <a:t>Domain Reduction algorithm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4095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solidFill>
                  <a:schemeClr val="accent3"/>
                </a:solidFill>
              </a:rPr>
              <a:t>Мартиросян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00" y="1955800"/>
            <a:ext cx="772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DFS ASSIGNMENT</a:t>
            </a:r>
          </a:p>
          <a:p>
            <a:r>
              <a:rPr lang="en-US" dirty="0" smtClean="0"/>
              <a:t>        FOR EACH VARIABLE Vi CONSIDERED</a:t>
            </a:r>
          </a:p>
          <a:p>
            <a:r>
              <a:rPr lang="en-US" dirty="0" smtClean="0"/>
              <a:t>                FOR EACH Xi IN Di</a:t>
            </a:r>
          </a:p>
          <a:p>
            <a:r>
              <a:rPr lang="en-US" dirty="0" smtClean="0"/>
              <a:t>                        FOR EACH CONSTRAINT C (</a:t>
            </a:r>
            <a:r>
              <a:rPr lang="en-US" dirty="0" err="1" smtClean="0"/>
              <a:t>Xi,Xj</a:t>
            </a:r>
            <a:r>
              <a:rPr lang="en-US" dirty="0" smtClean="0"/>
              <a:t>) WHERE </a:t>
            </a:r>
            <a:r>
              <a:rPr lang="en-US" dirty="0" err="1" smtClean="0"/>
              <a:t>Xi∈Dj</a:t>
            </a:r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           IF ¬</a:t>
            </a:r>
            <a:r>
              <a:rPr lang="en-US" dirty="0"/>
              <a:t> </a:t>
            </a:r>
            <a:r>
              <a:rPr lang="en-US" dirty="0" smtClean="0"/>
              <a:t>∃ </a:t>
            </a:r>
            <a:r>
              <a:rPr lang="en-US" dirty="0" err="1" smtClean="0"/>
              <a:t>Xj</a:t>
            </a:r>
            <a:r>
              <a:rPr lang="en-US" dirty="0"/>
              <a:t> </a:t>
            </a:r>
            <a:r>
              <a:rPr lang="en-US" dirty="0" smtClean="0"/>
              <a:t>: C(</a:t>
            </a:r>
            <a:r>
              <a:rPr lang="en-US" dirty="0" err="1" smtClean="0"/>
              <a:t>Xi,Xj</a:t>
            </a:r>
            <a:r>
              <a:rPr lang="en-US" dirty="0" smtClean="0"/>
              <a:t>) SATISFIED</a:t>
            </a:r>
          </a:p>
          <a:p>
            <a:r>
              <a:rPr lang="en-US" dirty="0"/>
              <a:t>	 </a:t>
            </a:r>
            <a:r>
              <a:rPr lang="en-US" dirty="0" smtClean="0"/>
              <a:t>                     REMOVE Xi FROM Di</a:t>
            </a:r>
            <a:endParaRPr lang="en-US" dirty="0"/>
          </a:p>
          <a:p>
            <a:r>
              <a:rPr lang="en-US" dirty="0" smtClean="0"/>
              <a:t>	              IF Di EMPTY </a:t>
            </a:r>
            <a:r>
              <a:rPr lang="mr-IN" dirty="0" smtClean="0"/>
              <a:t>–</a:t>
            </a:r>
            <a:r>
              <a:rPr lang="en-US" dirty="0" smtClean="0"/>
              <a:t> BACK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00" y="4254500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V - something that can have assignment</a:t>
            </a:r>
          </a:p>
          <a:p>
            <a:r>
              <a:rPr lang="en-US" dirty="0" smtClean="0"/>
              <a:t>Value X - </a:t>
            </a:r>
            <a:r>
              <a:rPr lang="en-US" dirty="0"/>
              <a:t>something that </a:t>
            </a:r>
            <a:r>
              <a:rPr lang="en-US" dirty="0" smtClean="0"/>
              <a:t>can be in assignment</a:t>
            </a:r>
          </a:p>
          <a:p>
            <a:r>
              <a:rPr lang="en-US" dirty="0" smtClean="0"/>
              <a:t>Domain D </a:t>
            </a:r>
            <a:r>
              <a:rPr lang="mr-IN" dirty="0" smtClean="0"/>
              <a:t>–</a:t>
            </a:r>
            <a:r>
              <a:rPr lang="en-US" dirty="0" smtClean="0"/>
              <a:t> bag of values</a:t>
            </a:r>
          </a:p>
          <a:p>
            <a:r>
              <a:rPr lang="en-US" dirty="0" smtClean="0"/>
              <a:t>Constraint C </a:t>
            </a:r>
            <a:r>
              <a:rPr lang="mr-IN" dirty="0" smtClean="0"/>
              <a:t>–</a:t>
            </a:r>
            <a:r>
              <a:rPr lang="en-US" dirty="0" smtClean="0"/>
              <a:t> limit on variable values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7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Reduction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74" y="1981200"/>
            <a:ext cx="8531226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DFS assignment</a:t>
            </a:r>
          </a:p>
          <a:p>
            <a:pPr marL="0" indent="0">
              <a:buNone/>
            </a:pPr>
            <a:r>
              <a:rPr lang="en-US" dirty="0" smtClean="0"/>
              <a:t>   For each variable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dirty="0" smtClean="0"/>
              <a:t> considered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      For each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For each constraint </a:t>
            </a:r>
            <a:r>
              <a:rPr lang="en-US" i="1" dirty="0" smtClean="0"/>
              <a:t>C(x</a:t>
            </a:r>
            <a:r>
              <a:rPr lang="en-US" i="1" baseline="-25000" dirty="0" smtClean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 </a:t>
            </a:r>
            <a:r>
              <a:rPr lang="en-US" dirty="0" smtClean="0"/>
              <a:t>where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 belongs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pPr marL="228600" lvl="1" indent="0">
              <a:buNone/>
            </a:pPr>
            <a:r>
              <a:rPr lang="en-US" dirty="0" smtClean="0"/>
              <a:t>          If not exists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 smtClean="0"/>
              <a:t> satisfied </a:t>
            </a:r>
            <a:r>
              <a:rPr lang="en-US" i="1" dirty="0"/>
              <a:t>C(x</a:t>
            </a:r>
            <a:r>
              <a:rPr lang="en-US" i="1" baseline="-25000" dirty="0"/>
              <a:t>i</a:t>
            </a:r>
            <a:r>
              <a:rPr lang="en-US" i="1" dirty="0"/>
              <a:t>,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dirty="0"/>
              <a:t>) </a:t>
            </a:r>
            <a:endParaRPr lang="en-US" i="1" dirty="0" smtClean="0"/>
          </a:p>
          <a:p>
            <a:pPr marL="2286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Remove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from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7500" y="4534834"/>
            <a:ext cx="1181100" cy="8572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(RGBY)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600" y="4534834"/>
            <a:ext cx="1181100" cy="85725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(GBY)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7500" y="5392084"/>
            <a:ext cx="1181100" cy="85725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(BY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48600" y="5392084"/>
            <a:ext cx="1181100" cy="8572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(Y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accent3"/>
                </a:solidFill>
              </a:rPr>
              <a:t>Елонов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5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сокращения </a:t>
            </a:r>
            <a:r>
              <a:rPr lang="ru-RU" dirty="0" smtClean="0"/>
              <a:t>домена. Пример</a:t>
            </a:r>
            <a:endParaRPr lang="ru-RU" dirty="0"/>
          </a:p>
        </p:txBody>
      </p:sp>
      <p:pic>
        <p:nvPicPr>
          <p:cNvPr id="6" name="Содержимое 5" descr="Снимок экрана 2017-03-15 в 18.29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b="1913"/>
          <a:stretch>
            <a:fillRect/>
          </a:stretch>
        </p:blipFill>
        <p:spPr/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сокращения </a:t>
            </a:r>
            <a:r>
              <a:rPr lang="ru-RU" dirty="0" smtClean="0"/>
              <a:t>домена. 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Содержимое 6" descr="Снимок экрана 2017-03-15 в 18.31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4" b="-2104"/>
          <a:stretch>
            <a:fillRect/>
          </a:stretch>
        </p:blipFill>
        <p:spPr>
          <a:xfrm>
            <a:off x="498475" y="19177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300803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сокращения </a:t>
            </a:r>
            <a:r>
              <a:rPr lang="ru-RU" dirty="0" smtClean="0"/>
              <a:t>домена. 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Снимок экрана 2017-03-15 в 18.32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8" b="-4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661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сокращения </a:t>
            </a:r>
            <a:r>
              <a:rPr lang="ru-RU" dirty="0" smtClean="0"/>
              <a:t>домена. 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Содержимое 6" descr="Снимок экрана 2017-03-15 в 18.32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2" b="-3382"/>
          <a:stretch>
            <a:fillRect/>
          </a:stretch>
        </p:blipFill>
        <p:spPr>
          <a:xfrm>
            <a:off x="549274" y="2019300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58066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сокращения </a:t>
            </a:r>
            <a:r>
              <a:rPr lang="ru-RU" dirty="0" smtClean="0"/>
              <a:t>домена. 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Снимок экрана 2017-03-15 в 18.33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48" b="-6748"/>
          <a:stretch>
            <a:fillRect/>
          </a:stretch>
        </p:blipFill>
        <p:spPr>
          <a:xfrm>
            <a:off x="549274" y="1930400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309865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сокращения </a:t>
            </a:r>
            <a:r>
              <a:rPr lang="ru-RU" dirty="0" smtClean="0"/>
              <a:t>домена. 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Содержимое 6" descr="Снимок экрана 2017-03-15 в 18.34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01" b="-71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880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сокращения </a:t>
            </a:r>
            <a:r>
              <a:rPr lang="ru-RU" dirty="0" smtClean="0"/>
              <a:t>домена. 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Асирян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Содержимое 6" descr="Снимок экрана 2017-03-15 в 18.34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13" b="-3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52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TERMS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b="1" dirty="0" smtClean="0"/>
              <a:t>Boundary</a:t>
            </a:r>
            <a:r>
              <a:rPr lang="en-US" dirty="0" smtClean="0"/>
              <a:t> – </a:t>
            </a:r>
            <a:r>
              <a:rPr lang="ru-RU" dirty="0" smtClean="0"/>
              <a:t>граница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b="1" dirty="0" smtClean="0"/>
              <a:t>Adjacent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ru-RU" dirty="0" smtClean="0"/>
              <a:t>смежный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b="1" dirty="0" smtClean="0"/>
              <a:t>Overlapping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перекрытие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b="1" dirty="0" smtClean="0"/>
              <a:t>Domain </a:t>
            </a:r>
            <a:r>
              <a:rPr lang="en-US" b="1" dirty="0"/>
              <a:t>reduction </a:t>
            </a:r>
            <a:r>
              <a:rPr lang="en-US" dirty="0" smtClean="0"/>
              <a:t>– </a:t>
            </a:r>
            <a:r>
              <a:rPr lang="ru-RU" dirty="0" smtClean="0"/>
              <a:t>снижение размерности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b="1" dirty="0" smtClean="0"/>
              <a:t>Constraint</a:t>
            </a:r>
            <a:r>
              <a:rPr lang="ru-RU" dirty="0" smtClean="0"/>
              <a:t> </a:t>
            </a:r>
            <a:r>
              <a:rPr lang="en-US" dirty="0"/>
              <a:t>–</a:t>
            </a:r>
            <a:r>
              <a:rPr lang="ru-RU" dirty="0" smtClean="0"/>
              <a:t> ограничение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b="1" dirty="0" err="1" smtClean="0"/>
              <a:t>Propogation</a:t>
            </a:r>
            <a:r>
              <a:rPr lang="en-US" dirty="0" smtClean="0"/>
              <a:t> – </a:t>
            </a:r>
            <a:r>
              <a:rPr lang="ru-RU" dirty="0" smtClean="0"/>
              <a:t>распространение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Savostin</a:t>
            </a:r>
            <a:r>
              <a:rPr lang="en-US" dirty="0"/>
              <a:t> Peter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5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98600" y="484200"/>
            <a:ext cx="7556040" cy="1115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663366"/>
                </a:solidFill>
                <a:latin typeface="Arial Black"/>
              </a:rPr>
              <a:t>Раскраска карты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98600" y="1716480"/>
            <a:ext cx="8093520" cy="4318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/>
              </a:rPr>
              <a:t>Задача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дана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карта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штатов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США,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необходимо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закрасить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каждый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штат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таким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образом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чтобы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соседние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штаты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имели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разный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цвет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endParaRPr lang="ru-RU" sz="28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Подходы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к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решению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1)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Раскрашивать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не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обращая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внимания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цвет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соседних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штатов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+: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быстро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-: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неправильно</a:t>
            </a:r>
            <a:endParaRPr dirty="0"/>
          </a:p>
        </p:txBody>
      </p:sp>
      <p:sp>
        <p:nvSpPr>
          <p:cNvPr id="82" name="TextShape 3"/>
          <p:cNvSpPr txBox="1"/>
          <p:nvPr/>
        </p:nvSpPr>
        <p:spPr>
          <a:xfrm>
            <a:off x="8298720" y="6249240"/>
            <a:ext cx="55368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50739B3-3D4C-45C6-8CE3-8FCEE6B27268}" type="slidenum">
              <a:rPr lang="en-US" sz="1400">
                <a:solidFill>
                  <a:srgbClr val="663366"/>
                </a:solidFill>
                <a:latin typeface="Arial"/>
              </a:rPr>
              <a:t>30</a:t>
            </a:fld>
            <a:endParaRPr/>
          </a:p>
        </p:txBody>
      </p:sp>
      <p:sp>
        <p:nvSpPr>
          <p:cNvPr id="83" name="CustomShape 4"/>
          <p:cNvSpPr/>
          <p:nvPr/>
        </p:nvSpPr>
        <p:spPr>
          <a:xfrm>
            <a:off x="498600" y="6249240"/>
            <a:ext cx="61225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i="1">
                <a:solidFill>
                  <a:srgbClr val="666699"/>
                </a:solidFill>
                <a:latin typeface="Arial"/>
              </a:rPr>
              <a:t>Сальников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856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98600" y="484200"/>
            <a:ext cx="7556040" cy="1115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663366"/>
                </a:solidFill>
                <a:latin typeface="Arial Black"/>
              </a:rPr>
              <a:t>Раскраска карты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98600" y="1930320"/>
            <a:ext cx="8093520" cy="4318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 2)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Раскрашивать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рассматривая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возможные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цвета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всех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остальных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штатов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+: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гарантирована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корректность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результата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-: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требует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миллиарды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лет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выполнение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3)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Раскрашивать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рассматривая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возможные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цвета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соседних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штатов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/>
              </a:rPr>
              <a:t>Результат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: 9139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проверок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</p:txBody>
      </p:sp>
      <p:sp>
        <p:nvSpPr>
          <p:cNvPr id="86" name="TextShape 3"/>
          <p:cNvSpPr txBox="1"/>
          <p:nvPr/>
        </p:nvSpPr>
        <p:spPr>
          <a:xfrm>
            <a:off x="8298720" y="6249240"/>
            <a:ext cx="55368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1DBEB85-640F-417E-92CE-874BD5E96E09}" type="slidenum">
              <a:rPr lang="en-US" sz="1400">
                <a:solidFill>
                  <a:srgbClr val="663366"/>
                </a:solidFill>
                <a:latin typeface="Arial"/>
              </a:rPr>
              <a:t>31</a:t>
            </a:fld>
            <a:endParaRPr/>
          </a:p>
        </p:txBody>
      </p:sp>
      <p:sp>
        <p:nvSpPr>
          <p:cNvPr id="87" name="CustomShape 4"/>
          <p:cNvSpPr/>
          <p:nvPr/>
        </p:nvSpPr>
        <p:spPr>
          <a:xfrm>
            <a:off x="498600" y="6249240"/>
            <a:ext cx="61225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i="1">
                <a:solidFill>
                  <a:srgbClr val="666699"/>
                </a:solidFill>
                <a:latin typeface="Arial"/>
              </a:rPr>
              <a:t>Сальников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998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98600" y="484200"/>
            <a:ext cx="7556040" cy="1115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663366"/>
                </a:solidFill>
                <a:latin typeface="Arial Black"/>
              </a:rPr>
              <a:t>Раскраска карты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274320" y="1533600"/>
            <a:ext cx="8093520" cy="4318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4)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Раскрашивать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рассматривая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соседние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штаты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у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которых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множество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возможных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цветов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меньше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рассмотренных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ранее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Результат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: 2623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проверок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endParaRPr lang="ru-RU" sz="28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5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Раскрашивать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рассматривая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соседние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штаты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у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которых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множество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возможных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цветов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уменьшилось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до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1.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Результат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: 980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проверок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</p:txBody>
      </p:sp>
      <p:sp>
        <p:nvSpPr>
          <p:cNvPr id="90" name="TextShape 3"/>
          <p:cNvSpPr txBox="1"/>
          <p:nvPr/>
        </p:nvSpPr>
        <p:spPr>
          <a:xfrm>
            <a:off x="8298720" y="6249240"/>
            <a:ext cx="55368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BDDC209-D25E-48EE-9969-8683B2768D6E}" type="slidenum">
              <a:rPr lang="en-US" sz="1400">
                <a:solidFill>
                  <a:srgbClr val="663366"/>
                </a:solidFill>
                <a:latin typeface="Arial"/>
              </a:rPr>
              <a:t>32</a:t>
            </a:fld>
            <a:endParaRPr/>
          </a:p>
        </p:txBody>
      </p:sp>
      <p:sp>
        <p:nvSpPr>
          <p:cNvPr id="91" name="CustomShape 4"/>
          <p:cNvSpPr/>
          <p:nvPr/>
        </p:nvSpPr>
        <p:spPr>
          <a:xfrm>
            <a:off x="498600" y="6249240"/>
            <a:ext cx="612252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i="1">
                <a:solidFill>
                  <a:srgbClr val="666699"/>
                </a:solidFill>
                <a:latin typeface="Arial"/>
              </a:rPr>
              <a:t>Сальников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217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 smtClean="0"/>
              <a:t>Which variables to be considered in domain reduction algorithm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 smtClean="0"/>
              <a:t>Nothing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 smtClean="0"/>
              <a:t>Assignment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 smtClean="0"/>
              <a:t>Neighbors (9139 dead ends)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/>
              <a:t>Propagate checking through V </a:t>
            </a:r>
            <a:r>
              <a:rPr lang="en-US" dirty="0" smtClean="0"/>
              <a:t>with D </a:t>
            </a:r>
            <a:r>
              <a:rPr lang="en-US" dirty="0"/>
              <a:t>reduced </a:t>
            </a:r>
            <a:r>
              <a:rPr lang="en-US" dirty="0" smtClean="0"/>
              <a:t>to 1 value (</a:t>
            </a:r>
            <a:r>
              <a:rPr lang="en-US" i="1" dirty="0" smtClean="0"/>
              <a:t>best in example)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 smtClean="0"/>
              <a:t>Propagate checking through V with reduced D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 smtClean="0"/>
              <a:t>Everything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accent3"/>
                </a:solidFill>
              </a:rPr>
              <a:t>Попов К.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9809" y="216932"/>
            <a:ext cx="7834978" cy="1116106"/>
          </a:xfrm>
        </p:spPr>
        <p:txBody>
          <a:bodyPr anchor="ctr"/>
          <a:lstStyle/>
          <a:p>
            <a:r>
              <a:rPr lang="en-US" sz="3200" dirty="0" smtClean="0"/>
              <a:t>DOMAIN REDUCTION ALGORITHM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884" y="1051167"/>
            <a:ext cx="8941777" cy="46902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 smtClean="0"/>
              <a:t>for each DFS assignment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for each variable V </a:t>
            </a:r>
            <a:r>
              <a:rPr lang="en-US" sz="2400" b="1" u="sng" dirty="0" smtClean="0"/>
              <a:t>considered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2400" b="1" u="sng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000" b="1" dirty="0" smtClean="0"/>
              <a:t>What to consider: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×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Nothing =&gt; no checks =&gt; no results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ru-RU" sz="2000" b="1" dirty="0">
                <a:solidFill>
                  <a:srgbClr val="FF0000"/>
                </a:solidFill>
              </a:rPr>
              <a:t>×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Everything =&gt;  a lot of extra work =&gt; practically impossible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×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Assignment =&gt; also practically impossible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~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Neighbors =&gt; a lot of work, but do good</a:t>
            </a:r>
            <a:endParaRPr lang="en-US" sz="2000" b="1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ru-RU" sz="2000" b="1" dirty="0">
                <a:solidFill>
                  <a:srgbClr val="00B050"/>
                </a:solidFill>
              </a:rPr>
              <a:t>✓</a:t>
            </a:r>
            <a:r>
              <a:rPr lang="en-US" sz="2000" dirty="0"/>
              <a:t> </a:t>
            </a:r>
            <a:r>
              <a:rPr lang="en-US" sz="2000" dirty="0" smtClean="0"/>
              <a:t>Propagate checking: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000" dirty="0"/>
              <a:t>	</a:t>
            </a:r>
            <a:r>
              <a:rPr lang="en-US" sz="2000" dirty="0" smtClean="0"/>
              <a:t>through V with reduced D =&gt; </a:t>
            </a:r>
            <a:r>
              <a:rPr lang="en-US" sz="2000" dirty="0" smtClean="0">
                <a:solidFill>
                  <a:srgbClr val="00B050"/>
                </a:solidFill>
              </a:rPr>
              <a:t>OK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000" dirty="0"/>
              <a:t>	</a:t>
            </a:r>
            <a:r>
              <a:rPr lang="en-US" sz="2000" dirty="0" smtClean="0"/>
              <a:t>through V with D reduced to 1 value =&gt; </a:t>
            </a:r>
            <a:r>
              <a:rPr lang="en-US" sz="2000" dirty="0" smtClean="0">
                <a:solidFill>
                  <a:srgbClr val="00B050"/>
                </a:solidFill>
              </a:rPr>
              <a:t>EVEN BETTER 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Кузьмин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Ways to consider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Nothing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Assignment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Neighbors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Domain reduced to 1 value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Propagate checking through </a:t>
            </a:r>
            <a:r>
              <a:rPr lang="en-US" i="1" dirty="0" smtClean="0"/>
              <a:t>v</a:t>
            </a:r>
            <a:r>
              <a:rPr lang="en-US" dirty="0" smtClean="0"/>
              <a:t> with reduced </a:t>
            </a:r>
            <a:r>
              <a:rPr lang="en-US" i="1" dirty="0" smtClean="0"/>
              <a:t>D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Everything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accent3"/>
                </a:solidFill>
              </a:rPr>
              <a:t>Елонов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6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учета ограничений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ru-RU" dirty="0" smtClean="0"/>
              <a:t>Не учитывать ограничения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Учитывать уже присвоенные значения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Учитывать ограничения соседних переменных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 </a:t>
            </a:r>
            <a:r>
              <a:rPr lang="ru-RU" dirty="0" smtClean="0"/>
              <a:t>Распространение ограничений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Присваивание значений сначала наиболее ограниченным переменным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accent3"/>
                </a:solidFill>
              </a:rPr>
              <a:t>Струянский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7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3200" dirty="0" smtClean="0"/>
              <a:t>Порядок обхода переменных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000" dirty="0" smtClean="0"/>
              <a:t>Скорость работы алгоритма сокращения доменов может сильно зависеть от порядка обхода переменных. Существует три основных подхода: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000" dirty="0"/>
              <a:t>в</a:t>
            </a:r>
            <a:r>
              <a:rPr lang="ru-RU" sz="2000" dirty="0" smtClean="0"/>
              <a:t> алфавитном порядке</a:t>
            </a:r>
            <a:r>
              <a:rPr lang="en-US" sz="2000" dirty="0" smtClean="0"/>
              <a:t>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000" dirty="0"/>
              <a:t>в</a:t>
            </a:r>
            <a:r>
              <a:rPr lang="ru-RU" sz="2000" dirty="0" smtClean="0"/>
              <a:t> порядке возрастания ограничений, накладываемых на переменные (в случае раскраски карты – с краев)</a:t>
            </a:r>
            <a:r>
              <a:rPr lang="en-US" sz="2000" dirty="0" smtClean="0"/>
              <a:t>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000" dirty="0" smtClean="0"/>
              <a:t>в </a:t>
            </a:r>
            <a:r>
              <a:rPr lang="ru-RU" sz="2000" dirty="0"/>
              <a:t>порядке </a:t>
            </a:r>
            <a:r>
              <a:rPr lang="ru-RU" sz="2000" dirty="0" smtClean="0"/>
              <a:t>убывания </a:t>
            </a:r>
            <a:r>
              <a:rPr lang="ru-RU" sz="2000" dirty="0"/>
              <a:t>ограничений, накладываемых на переменные (в случае раскраски карты – </a:t>
            </a:r>
            <a:r>
              <a:rPr lang="ru-RU" sz="2000" dirty="0" smtClean="0"/>
              <a:t>из центра)</a:t>
            </a:r>
            <a:r>
              <a:rPr lang="ru-RU" sz="2000" dirty="0"/>
              <a:t>.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000" dirty="0" smtClean="0"/>
              <a:t>На практике лучшее время показывает третий метод – следует начинать с переменных, на которые накладывается больше всего ограничений.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Шрамов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6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accent1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/>
                </a:solidFill>
                <a:latin typeface="Arial Black"/>
                <a:cs typeface="Arial Black"/>
              </a:rPr>
              <a:t>ПРИМЕР ПРИМЕНЕНИЯ</a:t>
            </a:r>
            <a:endParaRPr lang="ru-RU" sz="60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7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97507"/>
              </p:ext>
            </p:extLst>
          </p:nvPr>
        </p:nvGraphicFramePr>
        <p:xfrm>
          <a:off x="304800" y="2248498"/>
          <a:ext cx="8547846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693"/>
                <a:gridCol w="1500371"/>
                <a:gridCol w="2005171"/>
                <a:gridCol w="1177862"/>
                <a:gridCol w="173874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assignments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 ends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Constraints checked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checks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Assignments only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Neighbors only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Propagate through singleton domains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Propagate</a:t>
                      </a:r>
                      <a:r>
                        <a:rPr lang="en-US" baseline="0" dirty="0" smtClean="0"/>
                        <a:t> through reduced domains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152400" y="484094"/>
            <a:ext cx="7902387" cy="1116106"/>
          </a:xfrm>
        </p:spPr>
        <p:txBody>
          <a:bodyPr anchor="ctr"/>
          <a:lstStyle/>
          <a:p>
            <a:r>
              <a:rPr lang="en-US" dirty="0" smtClean="0"/>
              <a:t>Random Flight Example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98600" y="484200"/>
            <a:ext cx="7555680" cy="11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Глоссарий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98600" y="1930320"/>
            <a:ext cx="8093160" cy="431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 coloring problem – задача о раскраске карты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Depth first search – поиск в глубину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Constraint propagation – распространение ограничений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rotate the colour choices – выбирать цвета по очереди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Domain reduction – сокращение домена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8298720" y="6249240"/>
            <a:ext cx="553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5A8E3B3-0CBF-4008-844C-01A08D8508E4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498600" y="6249240"/>
            <a:ext cx="6122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7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" y="484094"/>
            <a:ext cx="7902387" cy="1116106"/>
          </a:xfrm>
        </p:spPr>
        <p:txBody>
          <a:bodyPr anchor="ctr"/>
          <a:lstStyle/>
          <a:p>
            <a:r>
              <a:rPr lang="en-US" dirty="0" smtClean="0"/>
              <a:t>Random Flight Example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98473" y="1453214"/>
            <a:ext cx="7800136" cy="659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23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28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95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dirty="0" smtClean="0"/>
              <a:t>No checks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733082" y="1453214"/>
            <a:ext cx="3565527" cy="659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23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28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95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dirty="0" smtClean="0"/>
              <a:t>Assignments only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2400" y="4538046"/>
            <a:ext cx="4798401" cy="13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23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28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95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dirty="0" smtClean="0"/>
              <a:t>Neighbors only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dirty="0"/>
              <a:t>Propagate through singleton </a:t>
            </a:r>
            <a:r>
              <a:rPr lang="en-US" sz="2000" dirty="0" smtClean="0"/>
              <a:t>domains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dirty="0"/>
              <a:t>Propagate through reduced domains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3" y="1936459"/>
            <a:ext cx="3900068" cy="202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75" y="1944995"/>
            <a:ext cx="3876058" cy="200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Наташа\YandexDisk\Скриншоты\2017-03-15_19-56-3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01" y="4179339"/>
            <a:ext cx="3980760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6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Plane schedule problem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498475" y="5952967"/>
            <a:ext cx="39345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i="1" dirty="0">
                <a:solidFill>
                  <a:schemeClr val="accent1"/>
                </a:solidFill>
                <a:latin typeface="Arial"/>
                <a:cs typeface="Arial"/>
              </a:rPr>
              <a:t>Михайлишин А.В.</a:t>
            </a:r>
          </a:p>
        </p:txBody>
      </p:sp>
      <p:sp>
        <p:nvSpPr>
          <p:cNvPr id="38" name="Shape 38"/>
          <p:cNvSpPr/>
          <p:nvPr/>
        </p:nvSpPr>
        <p:spPr>
          <a:xfrm>
            <a:off x="1065550" y="1893067"/>
            <a:ext cx="1297800" cy="38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"/>
                <a:cs typeface="Arial"/>
              </a:rPr>
              <a:t>BOS   </a:t>
            </a:r>
            <a:r>
              <a:rPr lang="en" dirty="0" smtClean="0">
                <a:latin typeface="Arial"/>
                <a:cs typeface="Arial"/>
              </a:rPr>
              <a:t>JFK</a:t>
            </a:r>
            <a:endParaRPr lang="en" dirty="0">
              <a:latin typeface="Arial"/>
              <a:cs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820550" y="2688133"/>
            <a:ext cx="1297800" cy="38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rial"/>
                <a:cs typeface="Arial"/>
              </a:rPr>
              <a:t>JFK   </a:t>
            </a:r>
            <a:r>
              <a:rPr lang="en" dirty="0" smtClean="0">
                <a:latin typeface="Arial"/>
                <a:cs typeface="Arial"/>
              </a:rPr>
              <a:t>BOS</a:t>
            </a:r>
            <a:endParaRPr lang="en" dirty="0">
              <a:latin typeface="Arial"/>
              <a:cs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599550" y="3585333"/>
            <a:ext cx="1297800" cy="38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ial"/>
                <a:cs typeface="Arial"/>
              </a:rPr>
              <a:t>BOS   </a:t>
            </a:r>
            <a:r>
              <a:rPr lang="en" dirty="0" smtClean="0">
                <a:solidFill>
                  <a:schemeClr val="dk1"/>
                </a:solidFill>
                <a:latin typeface="Arial"/>
                <a:cs typeface="Arial"/>
              </a:rPr>
              <a:t>JFK</a:t>
            </a:r>
            <a:endParaRPr lang="en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065550" y="5148433"/>
            <a:ext cx="6537000" cy="38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"/>
                <a:cs typeface="Arial"/>
              </a:rPr>
              <a:t>BOS                                                                                     </a:t>
            </a:r>
            <a:r>
              <a:rPr lang="en" dirty="0" smtClean="0">
                <a:latin typeface="Arial"/>
                <a:cs typeface="Arial"/>
              </a:rPr>
              <a:t>LAX</a:t>
            </a:r>
            <a:endParaRPr lang="en" dirty="0">
              <a:latin typeface="Arial"/>
              <a:cs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293700" y="1791333"/>
            <a:ext cx="532800" cy="3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F1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93700" y="2577433"/>
            <a:ext cx="532800" cy="3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F2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293700" y="3454700"/>
            <a:ext cx="532800" cy="3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F3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293700" y="5046833"/>
            <a:ext cx="532800" cy="3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F5</a:t>
            </a:r>
          </a:p>
        </p:txBody>
      </p:sp>
      <p:sp>
        <p:nvSpPr>
          <p:cNvPr id="46" name="Shape 46"/>
          <p:cNvSpPr/>
          <p:nvPr/>
        </p:nvSpPr>
        <p:spPr>
          <a:xfrm>
            <a:off x="6278350" y="4357500"/>
            <a:ext cx="1297800" cy="38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Arial"/>
                <a:cs typeface="Arial"/>
              </a:rPr>
              <a:t>JFK   </a:t>
            </a:r>
            <a:r>
              <a:rPr lang="en" dirty="0" smtClean="0">
                <a:latin typeface="Arial"/>
                <a:cs typeface="Arial"/>
              </a:rPr>
              <a:t>BOS</a:t>
            </a:r>
            <a:endParaRPr lang="en" dirty="0">
              <a:latin typeface="Arial"/>
              <a:cs typeface="Arial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93700" y="4246667"/>
            <a:ext cx="532800" cy="3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F4</a:t>
            </a:r>
          </a:p>
        </p:txBody>
      </p:sp>
      <p:cxnSp>
        <p:nvCxnSpPr>
          <p:cNvPr id="48" name="Shape 48"/>
          <p:cNvCxnSpPr>
            <a:stCxn id="38" idx="2"/>
          </p:cNvCxnSpPr>
          <p:nvPr/>
        </p:nvCxnSpPr>
        <p:spPr>
          <a:xfrm>
            <a:off x="1714450" y="2275467"/>
            <a:ext cx="0" cy="2906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9" name="Shape 49"/>
          <p:cNvCxnSpPr/>
          <p:nvPr/>
        </p:nvCxnSpPr>
        <p:spPr>
          <a:xfrm>
            <a:off x="3469450" y="3095300"/>
            <a:ext cx="600" cy="2050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0" name="Shape 50"/>
          <p:cNvCxnSpPr/>
          <p:nvPr/>
        </p:nvCxnSpPr>
        <p:spPr>
          <a:xfrm flipH="1">
            <a:off x="5246050" y="3967733"/>
            <a:ext cx="2400" cy="1178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1" name="Shape 51"/>
          <p:cNvCxnSpPr/>
          <p:nvPr/>
        </p:nvCxnSpPr>
        <p:spPr>
          <a:xfrm>
            <a:off x="6927250" y="4739900"/>
            <a:ext cx="0" cy="415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2" name="Shape 52"/>
          <p:cNvSpPr txBox="1"/>
          <p:nvPr/>
        </p:nvSpPr>
        <p:spPr>
          <a:xfrm rot="5400000">
            <a:off x="1014850" y="3475633"/>
            <a:ext cx="2151200" cy="60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solidFill>
                  <a:srgbClr val="FF0000"/>
                </a:solidFill>
              </a:rPr>
              <a:t>not same time constrain</a:t>
            </a:r>
          </a:p>
        </p:txBody>
      </p:sp>
      <p:cxnSp>
        <p:nvCxnSpPr>
          <p:cNvPr id="53" name="Shape 53"/>
          <p:cNvCxnSpPr/>
          <p:nvPr/>
        </p:nvCxnSpPr>
        <p:spPr>
          <a:xfrm>
            <a:off x="2363350" y="2114533"/>
            <a:ext cx="457800" cy="573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4" name="Shape 54"/>
          <p:cNvSpPr txBox="1"/>
          <p:nvPr/>
        </p:nvSpPr>
        <p:spPr>
          <a:xfrm rot="2915638">
            <a:off x="1873785" y="1752976"/>
            <a:ext cx="1949225" cy="45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chemeClr val="accent1"/>
                </a:solidFill>
              </a:rPr>
              <a:t>MGT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chemeClr val="accent1"/>
                </a:solidFill>
              </a:rPr>
              <a:t>constrain</a:t>
            </a:r>
          </a:p>
        </p:txBody>
      </p:sp>
      <p:cxnSp>
        <p:nvCxnSpPr>
          <p:cNvPr id="55" name="Shape 55"/>
          <p:cNvCxnSpPr>
            <a:stCxn id="39" idx="3"/>
          </p:cNvCxnSpPr>
          <p:nvPr/>
        </p:nvCxnSpPr>
        <p:spPr>
          <a:xfrm>
            <a:off x="4118350" y="2879333"/>
            <a:ext cx="492300" cy="705600"/>
          </a:xfrm>
          <a:prstGeom prst="curvedConnector2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6" name="Shape 56"/>
          <p:cNvSpPr txBox="1"/>
          <p:nvPr/>
        </p:nvSpPr>
        <p:spPr>
          <a:xfrm rot="2915638">
            <a:off x="3718035" y="2649793"/>
            <a:ext cx="1949225" cy="45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MGT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constrain</a:t>
            </a:r>
          </a:p>
        </p:txBody>
      </p:sp>
      <p:cxnSp>
        <p:nvCxnSpPr>
          <p:cNvPr id="57" name="Shape 57"/>
          <p:cNvCxnSpPr/>
          <p:nvPr/>
        </p:nvCxnSpPr>
        <p:spPr>
          <a:xfrm>
            <a:off x="5899075" y="3860867"/>
            <a:ext cx="392100" cy="50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8" name="Shape 58"/>
          <p:cNvSpPr txBox="1"/>
          <p:nvPr/>
        </p:nvSpPr>
        <p:spPr>
          <a:xfrm rot="2915638">
            <a:off x="5409510" y="3499309"/>
            <a:ext cx="1949225" cy="45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MGT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constrain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6646250" y="6119933"/>
            <a:ext cx="2452200" cy="5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*MGT - minimal ground time</a:t>
            </a:r>
          </a:p>
        </p:txBody>
      </p:sp>
    </p:spTree>
    <p:extLst>
      <p:ext uri="{BB962C8B-B14F-4D97-AF65-F5344CB8AC3E}">
        <p14:creationId xmlns:p14="http://schemas.microsoft.com/office/powerpoint/2010/main" val="334096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расписания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473" y="1963270"/>
            <a:ext cx="1814421" cy="457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              JFK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52709" y="2800159"/>
            <a:ext cx="1814421" cy="457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JFK              BOS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6946" y="3652231"/>
            <a:ext cx="1814421" cy="457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              JFK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17203" y="4401670"/>
            <a:ext cx="1814421" cy="457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JFK              BOS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3025" y="5221941"/>
            <a:ext cx="8233151" cy="5055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                                                                                                                           LAX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00720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84409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69616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44560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9006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F5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7" idx="2"/>
          </p:cNvCxnSpPr>
          <p:nvPr/>
        </p:nvCxnSpPr>
        <p:spPr>
          <a:xfrm flipH="1">
            <a:off x="1405683" y="2420471"/>
            <a:ext cx="1" cy="2801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2"/>
          </p:cNvCxnSpPr>
          <p:nvPr/>
        </p:nvCxnSpPr>
        <p:spPr>
          <a:xfrm flipH="1">
            <a:off x="3559919" y="3257360"/>
            <a:ext cx="1" cy="1964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2"/>
          </p:cNvCxnSpPr>
          <p:nvPr/>
        </p:nvCxnSpPr>
        <p:spPr>
          <a:xfrm flipH="1">
            <a:off x="5713089" y="4109432"/>
            <a:ext cx="1068" cy="1111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</p:cNvCxnSpPr>
          <p:nvPr/>
        </p:nvCxnSpPr>
        <p:spPr>
          <a:xfrm flipH="1">
            <a:off x="7824413" y="4858871"/>
            <a:ext cx="1" cy="3630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84265" y="3463101"/>
            <a:ext cx="157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/>
                <a:cs typeface="Arial"/>
              </a:rPr>
              <a:t>не в то же</a:t>
            </a:r>
          </a:p>
          <a:p>
            <a:pPr algn="ctr"/>
            <a:r>
              <a:rPr lang="ru-RU" dirty="0" smtClean="0">
                <a:latin typeface="Arial"/>
                <a:cs typeface="Arial"/>
              </a:rPr>
              <a:t>самое время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32" name="Скругленная соединительная линия 31"/>
          <p:cNvCxnSpPr>
            <a:stCxn id="7" idx="3"/>
            <a:endCxn id="11" idx="0"/>
          </p:cNvCxnSpPr>
          <p:nvPr/>
        </p:nvCxnSpPr>
        <p:spPr>
          <a:xfrm>
            <a:off x="2312894" y="2191871"/>
            <a:ext cx="1247026" cy="60828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11" idx="3"/>
            <a:endCxn id="12" idx="0"/>
          </p:cNvCxnSpPr>
          <p:nvPr/>
        </p:nvCxnSpPr>
        <p:spPr>
          <a:xfrm>
            <a:off x="4467130" y="3028760"/>
            <a:ext cx="1247027" cy="623471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>
            <a:stCxn id="12" idx="3"/>
            <a:endCxn id="13" idx="0"/>
          </p:cNvCxnSpPr>
          <p:nvPr/>
        </p:nvCxnSpPr>
        <p:spPr>
          <a:xfrm>
            <a:off x="6621367" y="3880832"/>
            <a:ext cx="1203047" cy="52083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52610" y="1877014"/>
            <a:ext cx="238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/>
                <a:cs typeface="Arial"/>
              </a:rPr>
              <a:t>минимальное время </a:t>
            </a:r>
          </a:p>
          <a:p>
            <a:pPr algn="ctr"/>
            <a:r>
              <a:rPr lang="ru-RU" dirty="0" smtClean="0">
                <a:latin typeface="Arial"/>
                <a:cs typeface="Arial"/>
              </a:rPr>
              <a:t>на земле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56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расписания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473" y="1963270"/>
            <a:ext cx="1814421" cy="45720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              JFK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52709" y="2800159"/>
            <a:ext cx="1814421" cy="45720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JFK              BOS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6946" y="3652231"/>
            <a:ext cx="1814421" cy="45720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              JFK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17203" y="4401670"/>
            <a:ext cx="1814421" cy="45720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JFK              BOS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3025" y="5221941"/>
            <a:ext cx="8233151" cy="5055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BOS                                                                                                                           LAX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8900" y="200720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8900" y="284409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8900" y="369616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8900" y="444560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8900" y="529006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F5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7" idx="2"/>
          </p:cNvCxnSpPr>
          <p:nvPr/>
        </p:nvCxnSpPr>
        <p:spPr>
          <a:xfrm flipH="1">
            <a:off x="1405683" y="2420471"/>
            <a:ext cx="1" cy="2801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2"/>
          </p:cNvCxnSpPr>
          <p:nvPr/>
        </p:nvCxnSpPr>
        <p:spPr>
          <a:xfrm flipH="1">
            <a:off x="3559919" y="3257360"/>
            <a:ext cx="1" cy="19645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2"/>
          </p:cNvCxnSpPr>
          <p:nvPr/>
        </p:nvCxnSpPr>
        <p:spPr>
          <a:xfrm flipH="1">
            <a:off x="5713089" y="4109432"/>
            <a:ext cx="1068" cy="1111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</p:cNvCxnSpPr>
          <p:nvPr/>
        </p:nvCxnSpPr>
        <p:spPr>
          <a:xfrm flipH="1">
            <a:off x="7824413" y="4858871"/>
            <a:ext cx="1" cy="3630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84265" y="3463101"/>
            <a:ext cx="157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/>
                <a:cs typeface="Arial"/>
              </a:rPr>
              <a:t>не в то же</a:t>
            </a:r>
          </a:p>
          <a:p>
            <a:pPr algn="ctr"/>
            <a:r>
              <a:rPr lang="ru-RU" dirty="0" smtClean="0">
                <a:latin typeface="Arial"/>
                <a:cs typeface="Arial"/>
              </a:rPr>
              <a:t>самое время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32" name="Скругленная соединительная линия 31"/>
          <p:cNvCxnSpPr>
            <a:stCxn id="7" idx="3"/>
            <a:endCxn id="11" idx="0"/>
          </p:cNvCxnSpPr>
          <p:nvPr/>
        </p:nvCxnSpPr>
        <p:spPr>
          <a:xfrm>
            <a:off x="2312894" y="2191871"/>
            <a:ext cx="1247026" cy="60828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11" idx="3"/>
            <a:endCxn id="12" idx="0"/>
          </p:cNvCxnSpPr>
          <p:nvPr/>
        </p:nvCxnSpPr>
        <p:spPr>
          <a:xfrm>
            <a:off x="4467130" y="3028760"/>
            <a:ext cx="1247027" cy="623471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>
            <a:stCxn id="12" idx="3"/>
            <a:endCxn id="13" idx="0"/>
          </p:cNvCxnSpPr>
          <p:nvPr/>
        </p:nvCxnSpPr>
        <p:spPr>
          <a:xfrm>
            <a:off x="6621367" y="3880832"/>
            <a:ext cx="1203047" cy="52083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52610" y="1877014"/>
            <a:ext cx="238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/>
                <a:cs typeface="Arial"/>
              </a:rPr>
              <a:t>минимальное время </a:t>
            </a:r>
          </a:p>
          <a:p>
            <a:pPr algn="ctr"/>
            <a:r>
              <a:rPr lang="ru-RU" dirty="0" smtClean="0">
                <a:latin typeface="Arial"/>
                <a:cs typeface="Arial"/>
              </a:rPr>
              <a:t>на земле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46360" y="2117041"/>
            <a:ext cx="550371" cy="28325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746360" y="2557448"/>
            <a:ext cx="550371" cy="2427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746360" y="3011207"/>
            <a:ext cx="550371" cy="2461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69469" y="2074003"/>
            <a:ext cx="15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С</a:t>
            </a:r>
            <a:r>
              <a:rPr lang="ru-RU" dirty="0" smtClean="0">
                <a:latin typeface="Arial"/>
                <a:cs typeface="Arial"/>
              </a:rPr>
              <a:t>амолет №1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9469" y="2515958"/>
            <a:ext cx="15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Самолет №2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9469" y="2944221"/>
            <a:ext cx="15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Самолет №3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90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подходов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18" y="1600200"/>
            <a:ext cx="5945823" cy="461802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7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подходов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5483"/>
              </p:ext>
            </p:extLst>
          </p:nvPr>
        </p:nvGraphicFramePr>
        <p:xfrm>
          <a:off x="498472" y="4195763"/>
          <a:ext cx="7800136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034"/>
                <a:gridCol w="1950034"/>
                <a:gridCol w="1950034"/>
                <a:gridCol w="195003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Neighbors only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Propagate through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singleton domains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Propagate through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reduced domains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Тупики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38388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67068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23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28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95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ru-RU" dirty="0" smtClean="0"/>
              <a:t>Условия:</a:t>
            </a:r>
          </a:p>
          <a:p>
            <a:pPr lvl="1">
              <a:lnSpc>
                <a:spcPct val="100000"/>
              </a:lnSpc>
            </a:pPr>
            <a:r>
              <a:rPr lang="ru-RU" dirty="0" smtClean="0"/>
              <a:t>расписание самолетов</a:t>
            </a:r>
          </a:p>
          <a:p>
            <a:pPr lvl="1">
              <a:lnSpc>
                <a:spcPct val="100000"/>
              </a:lnSpc>
            </a:pPr>
            <a:r>
              <a:rPr lang="ru-RU" dirty="0" smtClean="0"/>
              <a:t>6 самолетов</a:t>
            </a:r>
          </a:p>
          <a:p>
            <a:pPr lvl="1">
              <a:lnSpc>
                <a:spcPct val="100000"/>
              </a:lnSpc>
            </a:pPr>
            <a:r>
              <a:rPr lang="ru-RU" dirty="0" smtClean="0"/>
              <a:t>невозможно выполнить</a:t>
            </a:r>
          </a:p>
          <a:p>
            <a:endParaRPr lang="ru-RU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4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подходов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Условия: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расписание самолетов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8 самолетов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63795"/>
              </p:ext>
            </p:extLst>
          </p:nvPr>
        </p:nvGraphicFramePr>
        <p:xfrm>
          <a:off x="498472" y="4195763"/>
          <a:ext cx="7800136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034"/>
                <a:gridCol w="1950034"/>
                <a:gridCol w="1950034"/>
                <a:gridCol w="195003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Neighbors only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Propagate through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singleton domains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Propagate through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reduced domains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Тупики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5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86" y="1523732"/>
            <a:ext cx="6076088" cy="480207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0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2873" y="412714"/>
            <a:ext cx="8137527" cy="1116106"/>
          </a:xfrm>
        </p:spPr>
        <p:txBody>
          <a:bodyPr anchor="ctr"/>
          <a:lstStyle/>
          <a:p>
            <a:r>
              <a:rPr lang="en-US" dirty="0" smtClean="0"/>
              <a:t>Good resource allocation</a:t>
            </a:r>
            <a:endParaRPr lang="ru-RU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Цзян </a:t>
            </a:r>
            <a:r>
              <a:rPr lang="ru-RU" dirty="0" err="1" smtClean="0">
                <a:solidFill>
                  <a:schemeClr val="accent3"/>
                </a:solidFill>
              </a:rPr>
              <a:t>Лэй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498473" y="1838960"/>
            <a:ext cx="8278560" cy="38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2800">
              <a:lnSpc>
                <a:spcPct val="100000"/>
              </a:lnSpc>
              <a:spcAft>
                <a:spcPts val="1200"/>
              </a:spcAft>
              <a:buClr>
                <a:srgbClr val="663366"/>
              </a:buClr>
              <a:buFont typeface="Wingdings" charset="2"/>
              <a:buChar char="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 most constraint first</a:t>
            </a:r>
          </a:p>
          <a:p>
            <a:pPr marL="355680" indent="-352800">
              <a:lnSpc>
                <a:spcPct val="100000"/>
              </a:lnSpc>
              <a:spcAft>
                <a:spcPts val="1200"/>
              </a:spcAft>
              <a:buClr>
                <a:srgbClr val="663366"/>
              </a:buClr>
              <a:buFont typeface="Wingdings" charset="2"/>
              <a:buChar char=""/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Propagate through domains produced to a single algorithm</a:t>
            </a:r>
          </a:p>
          <a:p>
            <a:pPr marL="355680" indent="-352800">
              <a:lnSpc>
                <a:spcPct val="100000"/>
              </a:lnSpc>
              <a:spcAft>
                <a:spcPts val="1200"/>
              </a:spcAft>
              <a:buClr>
                <a:srgbClr val="663366"/>
              </a:buClr>
              <a:buFont typeface="Wingdings" charset="2"/>
              <a:buChar char="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If you want to figure out what the minimum number of resources needed is, converge to a narrow range where the search is taking a long time, the number lies within the narrow range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83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663366"/>
                </a:solidFill>
              </a:rPr>
              <a:t>Вопросы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Vocabulary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648978"/>
            <a:ext cx="8093734" cy="46003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Depth first search</a:t>
            </a:r>
            <a:r>
              <a:rPr lang="ru-RU" dirty="0" smtClean="0"/>
              <a:t> – алгоритм поиска в глубину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Enumerate</a:t>
            </a:r>
            <a:r>
              <a:rPr lang="ru-RU" dirty="0" smtClean="0"/>
              <a:t> – перечислять, точно подсчитывать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Assignment </a:t>
            </a:r>
            <a:r>
              <a:rPr lang="ru-RU" dirty="0" smtClean="0"/>
              <a:t>– присваивание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Constraint – </a:t>
            </a:r>
            <a:r>
              <a:rPr lang="ru-RU" dirty="0" smtClean="0"/>
              <a:t>ограничение 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Randomly generated example</a:t>
            </a:r>
            <a:r>
              <a:rPr lang="ru-RU" dirty="0" smtClean="0"/>
              <a:t> – пример, сгенерированный случайным образом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8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QUESTIONS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373777"/>
            <a:ext cx="7800136" cy="46491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Should we arrange the states for our depth in the order of least constrained to most constrained </a:t>
            </a:r>
            <a:r>
              <a:rPr lang="en-US" sz="2400" dirty="0"/>
              <a:t>or most constrained </a:t>
            </a:r>
            <a:r>
              <a:rPr lang="en-US" sz="2400" dirty="0" smtClean="0"/>
              <a:t>to least constrained?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Is resource planning problem is analogous to the map coloring problem?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Savostin</a:t>
            </a:r>
            <a:r>
              <a:rPr lang="en-US" dirty="0"/>
              <a:t> Peter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2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arrange the </a:t>
            </a:r>
            <a:r>
              <a:rPr lang="en-US" dirty="0" smtClean="0"/>
              <a:t>states in</a:t>
            </a:r>
            <a:r>
              <a:rPr lang="en-US" dirty="0"/>
              <a:t> the order of least constrained to most constrained, or </a:t>
            </a:r>
            <a:r>
              <a:rPr lang="en-US" dirty="0" smtClean="0"/>
              <a:t>most</a:t>
            </a:r>
            <a:r>
              <a:rPr lang="en-US" dirty="0"/>
              <a:t> constrained to least constrained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/>
              <a:t>W</a:t>
            </a:r>
            <a:r>
              <a:rPr lang="en-US" smtClean="0"/>
              <a:t>hat constraint </a:t>
            </a:r>
            <a:r>
              <a:rPr lang="en-US" dirty="0"/>
              <a:t>for states is used in </a:t>
            </a:r>
            <a:r>
              <a:rPr lang="en-US" dirty="0" smtClean="0"/>
              <a:t>example?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095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solidFill>
                  <a:schemeClr val="accent3"/>
                </a:solidFill>
              </a:rPr>
              <a:t>Мартиросян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3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b="1" smtClean="0">
                <a:solidFill>
                  <a:srgbClr val="663366"/>
                </a:solidFill>
              </a:rPr>
              <a:t>ВСЕМ </a:t>
            </a:r>
            <a:r>
              <a:rPr lang="ru-RU" sz="5400" b="1" dirty="0" smtClean="0">
                <a:solidFill>
                  <a:srgbClr val="663366"/>
                </a:solidFill>
              </a:rPr>
              <a:t>БОЛЬШОЕ СПАСИБО!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4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Terms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498475" y="5952967"/>
            <a:ext cx="39345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i="1" dirty="0">
                <a:solidFill>
                  <a:schemeClr val="accent1"/>
                </a:solidFill>
                <a:latin typeface="Arial"/>
                <a:cs typeface="Arial"/>
              </a:rPr>
              <a:t>Михайлишин А.В.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98474" y="1858967"/>
            <a:ext cx="8366126" cy="414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1200"/>
              </a:spcBef>
              <a:buSzPct val="100000"/>
            </a:pPr>
            <a:r>
              <a:rPr lang="en" sz="2400" b="1" dirty="0"/>
              <a:t>map coloring</a:t>
            </a:r>
            <a:r>
              <a:rPr lang="en" sz="2400" dirty="0"/>
              <a:t> – проблема раскраски карты в 4 цвета</a:t>
            </a:r>
          </a:p>
          <a:p>
            <a:pPr marL="457200" lvl="0" indent="-355600" rtl="0">
              <a:spcBef>
                <a:spcPts val="1200"/>
              </a:spcBef>
              <a:buSzPct val="100000"/>
            </a:pPr>
            <a:r>
              <a:rPr lang="en" sz="2400" b="1" dirty="0"/>
              <a:t>local constraints</a:t>
            </a:r>
            <a:r>
              <a:rPr lang="en" sz="2400" dirty="0"/>
              <a:t> – локальные ограничения</a:t>
            </a:r>
          </a:p>
          <a:p>
            <a:pPr marL="457200" lvl="0" indent="-355600" rtl="0">
              <a:spcBef>
                <a:spcPts val="1200"/>
              </a:spcBef>
              <a:buSzPct val="100000"/>
            </a:pPr>
            <a:r>
              <a:rPr lang="en" sz="2400" b="1" dirty="0"/>
              <a:t>limit of the propagation</a:t>
            </a:r>
            <a:r>
              <a:rPr lang="en" sz="2400" dirty="0"/>
              <a:t> – предел распространения</a:t>
            </a:r>
          </a:p>
          <a:p>
            <a:pPr marL="457200" lvl="0" indent="-355600" rtl="0">
              <a:spcBef>
                <a:spcPts val="1200"/>
              </a:spcBef>
              <a:buSzPct val="100000"/>
            </a:pPr>
            <a:r>
              <a:rPr lang="en" sz="2400" b="1" dirty="0"/>
              <a:t>demand reduction algorithm</a:t>
            </a:r>
            <a:r>
              <a:rPr lang="en" sz="2400" dirty="0"/>
              <a:t> – алгоритм уменьшения ограничений</a:t>
            </a:r>
          </a:p>
          <a:p>
            <a:pPr marL="457200" lvl="0" indent="-355600" rtl="0">
              <a:spcBef>
                <a:spcPts val="1200"/>
              </a:spcBef>
              <a:buSzPct val="100000"/>
            </a:pPr>
            <a:r>
              <a:rPr lang="en" sz="2400" b="1" dirty="0"/>
              <a:t>domain reduction algorithm</a:t>
            </a:r>
            <a:r>
              <a:rPr lang="en" sz="2400" dirty="0"/>
              <a:t> – алгоритм сокращения областей</a:t>
            </a:r>
          </a:p>
          <a:p>
            <a:pPr marL="457200" lvl="0" indent="-355600" rtl="0">
              <a:spcBef>
                <a:spcPts val="1200"/>
              </a:spcBef>
              <a:buSzPct val="100000"/>
            </a:pPr>
            <a:r>
              <a:rPr lang="en" sz="2400" b="1" dirty="0"/>
              <a:t>minimum ground time </a:t>
            </a:r>
            <a:r>
              <a:rPr lang="en" sz="2400" dirty="0"/>
              <a:t>– минимальное время, которое должен самолет провести на земле перед следующим полетом</a:t>
            </a:r>
          </a:p>
        </p:txBody>
      </p:sp>
    </p:spTree>
    <p:extLst>
      <p:ext uri="{BB962C8B-B14F-4D97-AF65-F5344CB8AC3E}">
        <p14:creationId xmlns:p14="http://schemas.microsoft.com/office/powerpoint/2010/main" val="139113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Constraint  - </a:t>
            </a:r>
            <a:r>
              <a:rPr lang="ru-RU" dirty="0" smtClean="0"/>
              <a:t>ограничения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Domain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множество возможных значений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Depth first search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поиск в глубину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Propagate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распространять 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accent3"/>
                </a:solidFill>
              </a:rPr>
              <a:t>Струянский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3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Terms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Domain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Propagation</a:t>
            </a:r>
            <a:r>
              <a:rPr lang="ru-RU" dirty="0" smtClean="0"/>
              <a:t> - распространение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Constraint</a:t>
            </a:r>
            <a:r>
              <a:rPr lang="ru-RU" dirty="0" smtClean="0"/>
              <a:t> - ограничение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accent3"/>
                </a:solidFill>
              </a:rPr>
              <a:t>Елонов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6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Glossary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Constraint - </a:t>
            </a:r>
            <a:r>
              <a:rPr lang="ru-RU" sz="2400" dirty="0" smtClean="0"/>
              <a:t>ограничение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Domain reduction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уменьшение размерности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/>
              <a:t>E</a:t>
            </a:r>
            <a:r>
              <a:rPr lang="en-US" sz="2400" dirty="0" smtClean="0"/>
              <a:t>ssence </a:t>
            </a:r>
            <a:r>
              <a:rPr lang="en-US" sz="2400" dirty="0"/>
              <a:t>of the </a:t>
            </a:r>
            <a:r>
              <a:rPr lang="en-US" sz="2400" dirty="0" smtClean="0"/>
              <a:t>idea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суть идеи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Propagation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распространение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095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solidFill>
                  <a:schemeClr val="accent3"/>
                </a:solidFill>
              </a:rPr>
              <a:t>Мартиросян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имущество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Преимущество.thmx</Template>
  <TotalTime>3058</TotalTime>
  <Words>1625</Words>
  <Application>Microsoft Macintosh PowerPoint</Application>
  <PresentationFormat>Экран (4:3)</PresentationFormat>
  <Paragraphs>481</Paragraphs>
  <Slides>52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Преимущество</vt:lpstr>
      <vt:lpstr>Search, Domain Reduction: Contributors’ Slides </vt:lpstr>
      <vt:lpstr>Презентация PowerPoint</vt:lpstr>
      <vt:lpstr>TERMS</vt:lpstr>
      <vt:lpstr>Презентация PowerPoint</vt:lpstr>
      <vt:lpstr>Vocabulary</vt:lpstr>
      <vt:lpstr>Terms</vt:lpstr>
      <vt:lpstr>Термины</vt:lpstr>
      <vt:lpstr>Terms</vt:lpstr>
      <vt:lpstr>Glossary</vt:lpstr>
      <vt:lpstr>Презентация PowerPoint</vt:lpstr>
      <vt:lpstr>Термины</vt:lpstr>
      <vt:lpstr>Glossary</vt:lpstr>
      <vt:lpstr>VOCABULARY</vt:lpstr>
      <vt:lpstr>Презентация PowerPoint</vt:lpstr>
      <vt:lpstr>Презентация PowerPoint</vt:lpstr>
      <vt:lpstr>Domain reduction algorithm terminology</vt:lpstr>
      <vt:lpstr>Domain reduction algorithm</vt:lpstr>
      <vt:lpstr>Domain reduction algorithm</vt:lpstr>
      <vt:lpstr>Алгоритм сокращения домена</vt:lpstr>
      <vt:lpstr>Procedure of coloring  states</vt:lpstr>
      <vt:lpstr> Domain Reduction algorithm</vt:lpstr>
      <vt:lpstr>Domain Reduction</vt:lpstr>
      <vt:lpstr>Алгоритм сокращения домена. Пример</vt:lpstr>
      <vt:lpstr>Алгоритм сокращения домена. Пример</vt:lpstr>
      <vt:lpstr>Алгоритм сокращения домена. Пример</vt:lpstr>
      <vt:lpstr>Алгоритм сокращения домена. Пример</vt:lpstr>
      <vt:lpstr>Алгоритм сокращения домена. Пример</vt:lpstr>
      <vt:lpstr>Алгоритм сокращения домена. Пример</vt:lpstr>
      <vt:lpstr>Алгоритм сокращения домена. Пример</vt:lpstr>
      <vt:lpstr>Презентация PowerPoint</vt:lpstr>
      <vt:lpstr>Презентация PowerPoint</vt:lpstr>
      <vt:lpstr>Презентация PowerPoint</vt:lpstr>
      <vt:lpstr>Which variables to be considered in domain reduction algorithm</vt:lpstr>
      <vt:lpstr>DOMAIN REDUCTION ALGORITHM</vt:lpstr>
      <vt:lpstr>Ways to consider</vt:lpstr>
      <vt:lpstr>Способы учета ограничений</vt:lpstr>
      <vt:lpstr>Порядок обхода переменных</vt:lpstr>
      <vt:lpstr>Презентация PowerPoint</vt:lpstr>
      <vt:lpstr>Random Flight Example</vt:lpstr>
      <vt:lpstr>Random Flight Example</vt:lpstr>
      <vt:lpstr>Plane schedule problem</vt:lpstr>
      <vt:lpstr>Составление расписания</vt:lpstr>
      <vt:lpstr>Составление расписания</vt:lpstr>
      <vt:lpstr>Сравнение подходов</vt:lpstr>
      <vt:lpstr>Сравнение подходов</vt:lpstr>
      <vt:lpstr>Сравнение подходов</vt:lpstr>
      <vt:lpstr>Результат</vt:lpstr>
      <vt:lpstr>Good resource allocation</vt:lpstr>
      <vt:lpstr>Презентация PowerPoint</vt:lpstr>
      <vt:lpstr>QUESTIONS</vt:lpstr>
      <vt:lpstr>Questions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иску</dc:title>
  <dc:creator>Наталья Ефремова</dc:creator>
  <cp:lastModifiedBy>Наталья Ефремова</cp:lastModifiedBy>
  <cp:revision>209</cp:revision>
  <cp:lastPrinted>2017-02-02T08:45:40Z</cp:lastPrinted>
  <dcterms:created xsi:type="dcterms:W3CDTF">2017-01-31T11:25:04Z</dcterms:created>
  <dcterms:modified xsi:type="dcterms:W3CDTF">2017-03-17T10:02:22Z</dcterms:modified>
</cp:coreProperties>
</file>